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41"/>
  </p:notesMasterIdLst>
  <p:handoutMasterIdLst>
    <p:handoutMasterId r:id="rId42"/>
  </p:handoutMasterIdLst>
  <p:sldIdLst>
    <p:sldId id="256" r:id="rId5"/>
    <p:sldId id="297" r:id="rId6"/>
    <p:sldId id="339" r:id="rId7"/>
    <p:sldId id="360" r:id="rId8"/>
    <p:sldId id="258" r:id="rId9"/>
    <p:sldId id="340" r:id="rId10"/>
    <p:sldId id="341" r:id="rId11"/>
    <p:sldId id="260" r:id="rId12"/>
    <p:sldId id="268" r:id="rId13"/>
    <p:sldId id="265" r:id="rId14"/>
    <p:sldId id="277" r:id="rId15"/>
    <p:sldId id="261" r:id="rId16"/>
    <p:sldId id="294" r:id="rId17"/>
    <p:sldId id="305" r:id="rId18"/>
    <p:sldId id="321" r:id="rId19"/>
    <p:sldId id="259" r:id="rId20"/>
    <p:sldId id="319" r:id="rId21"/>
    <p:sldId id="324" r:id="rId22"/>
    <p:sldId id="301" r:id="rId23"/>
    <p:sldId id="336" r:id="rId24"/>
    <p:sldId id="348" r:id="rId25"/>
    <p:sldId id="349" r:id="rId26"/>
    <p:sldId id="350" r:id="rId27"/>
    <p:sldId id="361" r:id="rId28"/>
    <p:sldId id="351" r:id="rId29"/>
    <p:sldId id="352" r:id="rId30"/>
    <p:sldId id="354" r:id="rId31"/>
    <p:sldId id="355" r:id="rId32"/>
    <p:sldId id="356" r:id="rId33"/>
    <p:sldId id="357" r:id="rId34"/>
    <p:sldId id="358" r:id="rId35"/>
    <p:sldId id="359" r:id="rId36"/>
    <p:sldId id="272" r:id="rId37"/>
    <p:sldId id="286" r:id="rId38"/>
    <p:sldId id="322" r:id="rId39"/>
    <p:sldId id="263"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ědičová Petra (57166)" initials="DP(" lastIdx="1" clrIdx="0">
    <p:extLst>
      <p:ext uri="{19B8F6BF-5375-455C-9EA6-DF929625EA0E}">
        <p15:presenceInfo xmlns:p15="http://schemas.microsoft.com/office/powerpoint/2012/main" userId="S::dedicova@vutbr.cz::9b67310e-a313-4bd5-8b37-9f73719165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C4EE66-346C-490B-99E1-DC84C97FBB0D}" type="datetimeFigureOut">
              <a:rPr lang="cs-CZ" smtClean="0"/>
              <a:t>02.03.2023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Tree>
    <p:extLst>
      <p:ext uri="{BB962C8B-B14F-4D97-AF65-F5344CB8AC3E}">
        <p14:creationId xmlns:p14="http://schemas.microsoft.com/office/powerpoint/2010/main" val="1215771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ED548-55BB-42C1-8AF4-D0CCF5D45F55}" type="datetimeFigureOut">
              <a:rPr lang="cs-CZ" smtClean="0"/>
              <a:t>02.03.2023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49369-F679-4CEC-B174-B983396F96B7}" type="slidenum">
              <a:rPr lang="cs-CZ" smtClean="0"/>
              <a:t>‹#›</a:t>
            </a:fld>
            <a:endParaRPr lang="cs-CZ"/>
          </a:p>
        </p:txBody>
      </p:sp>
    </p:spTree>
    <p:extLst>
      <p:ext uri="{BB962C8B-B14F-4D97-AF65-F5344CB8AC3E}">
        <p14:creationId xmlns:p14="http://schemas.microsoft.com/office/powerpoint/2010/main" val="4229660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a:t>Otázka do publika: S jakými vědeckým daty pracujete?</a:t>
            </a:r>
          </a:p>
          <a:p>
            <a:pPr marL="0" indent="0">
              <a:buNone/>
            </a:pPr>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3</a:t>
            </a:fld>
            <a:endParaRPr lang="cs-CZ" dirty="0"/>
          </a:p>
        </p:txBody>
      </p:sp>
    </p:spTree>
    <p:extLst>
      <p:ext uri="{BB962C8B-B14F-4D97-AF65-F5344CB8AC3E}">
        <p14:creationId xmlns:p14="http://schemas.microsoft.com/office/powerpoint/2010/main" val="1966562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35</a:t>
            </a:fld>
            <a:endParaRPr lang="cs-CZ" dirty="0"/>
          </a:p>
        </p:txBody>
      </p:sp>
    </p:spTree>
    <p:extLst>
      <p:ext uri="{BB962C8B-B14F-4D97-AF65-F5344CB8AC3E}">
        <p14:creationId xmlns:p14="http://schemas.microsoft.com/office/powerpoint/2010/main" val="3975219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a:t>Otázka do publika: S jakými vědeckým daty pracujete?</a:t>
            </a:r>
          </a:p>
          <a:p>
            <a:pPr marL="0" indent="0">
              <a:buNone/>
            </a:pPr>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4</a:t>
            </a:fld>
            <a:endParaRPr lang="cs-CZ" dirty="0"/>
          </a:p>
        </p:txBody>
      </p:sp>
    </p:spTree>
    <p:extLst>
      <p:ext uri="{BB962C8B-B14F-4D97-AF65-F5344CB8AC3E}">
        <p14:creationId xmlns:p14="http://schemas.microsoft.com/office/powerpoint/2010/main" val="4095426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a:t>Otázka do publika: S jakými vědeckým daty pracujete?</a:t>
            </a:r>
          </a:p>
          <a:p>
            <a:pPr marL="0" indent="0">
              <a:buNone/>
            </a:pPr>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5</a:t>
            </a:fld>
            <a:endParaRPr lang="cs-CZ" dirty="0"/>
          </a:p>
        </p:txBody>
      </p:sp>
    </p:spTree>
    <p:extLst>
      <p:ext uri="{BB962C8B-B14F-4D97-AF65-F5344CB8AC3E}">
        <p14:creationId xmlns:p14="http://schemas.microsoft.com/office/powerpoint/2010/main" val="3511958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a:t>Otázka do publika: S jakými vědeckým daty pracujete?</a:t>
            </a:r>
          </a:p>
          <a:p>
            <a:pPr marL="0" indent="0">
              <a:buNone/>
            </a:pPr>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6</a:t>
            </a:fld>
            <a:endParaRPr lang="cs-CZ" dirty="0"/>
          </a:p>
        </p:txBody>
      </p:sp>
    </p:spTree>
    <p:extLst>
      <p:ext uri="{BB962C8B-B14F-4D97-AF65-F5344CB8AC3E}">
        <p14:creationId xmlns:p14="http://schemas.microsoft.com/office/powerpoint/2010/main" val="3738267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a:t>Otázka do publika: S jakými vědeckým daty pracujete?</a:t>
            </a:r>
          </a:p>
          <a:p>
            <a:pPr marL="0" indent="0">
              <a:buNone/>
            </a:pPr>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7</a:t>
            </a:fld>
            <a:endParaRPr lang="cs-CZ" dirty="0"/>
          </a:p>
        </p:txBody>
      </p:sp>
    </p:spTree>
    <p:extLst>
      <p:ext uri="{BB962C8B-B14F-4D97-AF65-F5344CB8AC3E}">
        <p14:creationId xmlns:p14="http://schemas.microsoft.com/office/powerpoint/2010/main" val="1222571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Otázka do publika: Pracujete s daty dle nějakého postupu/principu data managementu?</a:t>
            </a:r>
          </a:p>
          <a:p>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8</a:t>
            </a:fld>
            <a:endParaRPr lang="cs-CZ" dirty="0"/>
          </a:p>
        </p:txBody>
      </p:sp>
    </p:spTree>
    <p:extLst>
      <p:ext uri="{BB962C8B-B14F-4D97-AF65-F5344CB8AC3E}">
        <p14:creationId xmlns:p14="http://schemas.microsoft.com/office/powerpoint/2010/main" val="385514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Otázka do publika: Sdíleli jste nějaká svá data otevřeně?</a:t>
            </a:r>
          </a:p>
          <a:p>
            <a:endParaRPr lang="cs-CZ" dirty="0"/>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16</a:t>
            </a:fld>
            <a:endParaRPr lang="cs-CZ" dirty="0"/>
          </a:p>
        </p:txBody>
      </p:sp>
    </p:spTree>
    <p:extLst>
      <p:ext uri="{BB962C8B-B14F-4D97-AF65-F5344CB8AC3E}">
        <p14:creationId xmlns:p14="http://schemas.microsoft.com/office/powerpoint/2010/main" val="3143868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r>
              <a:rPr lang="cs-CZ" dirty="0"/>
              <a:t>Argos a DMP jsou určené pro DMP plány odevzdávané pro grantové poskytovatele, DSW je určen hlavně pro organizaci správy dat při projektech a DMP je druhotný produkt. DMPOnline – má více otvřené otázky s volným textem, ale dokáže nabídnout na výber třeba metadoatové standardy. DSW – více uzavřené otázky, kdy máte na výběr a vede vás to dál celým procesem.</a:t>
            </a:r>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33</a:t>
            </a:fld>
            <a:endParaRPr lang="cs-CZ" dirty="0"/>
          </a:p>
        </p:txBody>
      </p:sp>
    </p:spTree>
    <p:extLst>
      <p:ext uri="{BB962C8B-B14F-4D97-AF65-F5344CB8AC3E}">
        <p14:creationId xmlns:p14="http://schemas.microsoft.com/office/powerpoint/2010/main" val="4053245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Otázka do publika: Víte o nějakém DMP na VUT?</a:t>
            </a:r>
          </a:p>
        </p:txBody>
      </p:sp>
      <p:sp>
        <p:nvSpPr>
          <p:cNvPr id="4" name="Zástupný symbol pro číslo snímku 3"/>
          <p:cNvSpPr>
            <a:spLocks noGrp="1"/>
          </p:cNvSpPr>
          <p:nvPr>
            <p:ph type="sldNum" sz="quarter" idx="5"/>
          </p:nvPr>
        </p:nvSpPr>
        <p:spPr/>
        <p:txBody>
          <a:bodyPr/>
          <a:lstStyle/>
          <a:p>
            <a:fld id="{40749369-F679-4CEC-B174-B983396F96B7}" type="slidenum">
              <a:rPr lang="cs-CZ" smtClean="0"/>
              <a:t>34</a:t>
            </a:fld>
            <a:endParaRPr lang="cs-CZ" dirty="0"/>
          </a:p>
        </p:txBody>
      </p:sp>
    </p:spTree>
    <p:extLst>
      <p:ext uri="{BB962C8B-B14F-4D97-AF65-F5344CB8AC3E}">
        <p14:creationId xmlns:p14="http://schemas.microsoft.com/office/powerpoint/2010/main" val="2141679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Date Placeholder 3"/>
          <p:cNvSpPr>
            <a:spLocks noGrp="1"/>
          </p:cNvSpPr>
          <p:nvPr>
            <p:ph type="dt" sz="half" idx="10"/>
          </p:nvPr>
        </p:nvSpPr>
        <p:spPr/>
        <p:txBody>
          <a:bodyPr/>
          <a:lstStyle/>
          <a:p>
            <a:fld id="{063F3068-D376-4A3F-8EA6-740786B32C1E}" type="datetimeFigureOut">
              <a:rPr lang="cs-CZ" smtClean="0"/>
              <a:t>02.03.2023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1996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063F3068-D376-4A3F-8EA6-740786B32C1E}" type="datetimeFigureOut">
              <a:rPr lang="cs-CZ" smtClean="0"/>
              <a:t>02.03.2023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264531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063F3068-D376-4A3F-8EA6-740786B32C1E}" type="datetimeFigureOut">
              <a:rPr lang="cs-CZ" smtClean="0"/>
              <a:t>02.03.2023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120137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063F3068-D376-4A3F-8EA6-740786B32C1E}" type="datetimeFigureOut">
              <a:rPr lang="cs-CZ" smtClean="0"/>
              <a:t>02.03.2023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4085586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63F3068-D376-4A3F-8EA6-740786B32C1E}" type="datetimeFigureOut">
              <a:rPr lang="cs-CZ" smtClean="0"/>
              <a:t>02.03.2023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188080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Date Placeholder 4"/>
          <p:cNvSpPr>
            <a:spLocks noGrp="1"/>
          </p:cNvSpPr>
          <p:nvPr>
            <p:ph type="dt" sz="half" idx="10"/>
          </p:nvPr>
        </p:nvSpPr>
        <p:spPr/>
        <p:txBody>
          <a:bodyPr/>
          <a:lstStyle/>
          <a:p>
            <a:fld id="{063F3068-D376-4A3F-8EA6-740786B32C1E}" type="datetimeFigureOut">
              <a:rPr lang="cs-CZ" smtClean="0"/>
              <a:t>02.03.2023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101993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063F3068-D376-4A3F-8EA6-740786B32C1E}" type="datetimeFigureOut">
              <a:rPr lang="cs-CZ" smtClean="0"/>
              <a:t>02.03.2023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401716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063F3068-D376-4A3F-8EA6-740786B32C1E}" type="datetimeFigureOut">
              <a:rPr lang="cs-CZ" smtClean="0"/>
              <a:t>02.03.2023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390211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3F3068-D376-4A3F-8EA6-740786B32C1E}" type="datetimeFigureOut">
              <a:rPr lang="cs-CZ" smtClean="0"/>
              <a:t>02.03.2023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2081961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63F3068-D376-4A3F-8EA6-740786B32C1E}" type="datetimeFigureOut">
              <a:rPr lang="cs-CZ" smtClean="0"/>
              <a:t>02.03.2023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105673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63F3068-D376-4A3F-8EA6-740786B32C1E}" type="datetimeFigureOut">
              <a:rPr lang="cs-CZ" smtClean="0"/>
              <a:t>02.03.2023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F77CBD2-46FA-4D74-B083-997462DAF710}" type="slidenum">
              <a:rPr lang="cs-CZ" smtClean="0"/>
              <a:t>‹#›</a:t>
            </a:fld>
            <a:endParaRPr lang="cs-CZ"/>
          </a:p>
        </p:txBody>
      </p:sp>
    </p:spTree>
    <p:extLst>
      <p:ext uri="{BB962C8B-B14F-4D97-AF65-F5344CB8AC3E}">
        <p14:creationId xmlns:p14="http://schemas.microsoft.com/office/powerpoint/2010/main" val="716352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F3068-D376-4A3F-8EA6-740786B32C1E}" type="datetimeFigureOut">
              <a:rPr lang="cs-CZ" smtClean="0"/>
              <a:t>02.03.2023</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7CBD2-46FA-4D74-B083-997462DAF710}" type="slidenum">
              <a:rPr lang="cs-CZ" smtClean="0"/>
              <a:t>‹#›</a:t>
            </a:fld>
            <a:endParaRPr lang="cs-CZ"/>
          </a:p>
        </p:txBody>
      </p:sp>
    </p:spTree>
    <p:extLst>
      <p:ext uri="{BB962C8B-B14F-4D97-AF65-F5344CB8AC3E}">
        <p14:creationId xmlns:p14="http://schemas.microsoft.com/office/powerpoint/2010/main" val="39021109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zoonivers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book.fosteropenscience.eu/"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heguardian.com/politics/2013/apr/18/uncovered-error-george-osborne-austerit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nytimes.com/2010/08/13/health/research/13alzheimer.html?pagewanted=all&amp;_r=1&amp;" TargetMode="External"/><Relationship Id="rId4" Type="http://schemas.openxmlformats.org/officeDocument/2006/relationships/hyperlink" Target="https://peerj.com/articles/17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space.vutbr.cz/" TargetMode="External"/><Relationship Id="rId2" Type="http://schemas.openxmlformats.org/officeDocument/2006/relationships/hyperlink" Target="https://www.vut.cz/uk/digitalni-knihovna/jak-zverejnit"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tacr.cz/wp-content/uploads/documents/2023/02/06/1675692068_V%C3%BDzkumn%C3%A1%20data%20a%20otev%C5%99en%C3%BD%20p%C5%99%C3%ADstup%20k%20v%C3%BDstup%C5%AFm%20-%20v%C3%BDsledk%C5%AFm.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tacr.cz/wp-content/uploads/documents/2023/01/18/1674043736_Pl%C3%A1n%20spr%C3%A1vy%20dat%20-%20TA%20%C4%8CR.xls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creativecommons.cz/"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hyperlink" Target="https://ds-wizard.org/" TargetMode="External"/><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dmponline.dcc.ac.uk/" TargetMode="External"/><Relationship Id="rId11" Type="http://schemas.openxmlformats.org/officeDocument/2006/relationships/image" Target="../media/image12.svg"/><Relationship Id="rId5" Type="http://schemas.openxmlformats.org/officeDocument/2006/relationships/hyperlink" Target="https://argos.openaire.eu/" TargetMode="External"/><Relationship Id="rId10" Type="http://schemas.openxmlformats.org/officeDocument/2006/relationships/image" Target="../media/image11.png"/><Relationship Id="rId4" Type="http://schemas.openxmlformats.org/officeDocument/2006/relationships/hyperlink" Target="https://vutbr.ds-wizard.org/" TargetMode="External"/><Relationship Id="rId9"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5.xml.rels><?xml version="1.0" encoding="UTF-8" standalone="yes"?>
<Relationships xmlns="http://schemas.openxmlformats.org/package/2006/relationships"><Relationship Id="rId3" Type="http://schemas.openxmlformats.org/officeDocument/2006/relationships/hyperlink" Target="https://www.vut.cz/vav/openscience" TargetMode="External"/><Relationship Id="rId7" Type="http://schemas.openxmlformats.org/officeDocument/2006/relationships/image" Target="../media/image2.sv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skupa@vut.cz" TargetMode="External"/><Relationship Id="rId4" Type="http://schemas.openxmlformats.org/officeDocument/2006/relationships/hyperlink" Target="mailto:dedicova@vut.cz"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www.tacr.cz/wp-content/uploads/documents/2023/02/06/1675692068_V%C3%BDzkumn%C3%A1%20data%20a%20otev%C5%99en%C3%BD%20p%C5%99%C3%ADstup%20k%20v%C3%BDstup%C5%AFm%20-%20v%C3%BDsledk%C5%AFm.pdf" TargetMode="External"/><Relationship Id="rId3" Type="http://schemas.openxmlformats.org/officeDocument/2006/relationships/hyperlink" Target="https://openscience.cuni.cz/OSCI-54.html" TargetMode="External"/><Relationship Id="rId7" Type="http://schemas.openxmlformats.org/officeDocument/2006/relationships/hyperlink" Target="http://www.slideshare.net/pavluskas/digital-curation-34938289" TargetMode="External"/><Relationship Id="rId2" Type="http://schemas.openxmlformats.org/officeDocument/2006/relationships/hyperlink" Target="https://www.fosteropenscience.eu/sites/default/files/pdf/259.pdf" TargetMode="External"/><Relationship Id="rId1" Type="http://schemas.openxmlformats.org/officeDocument/2006/relationships/slideLayout" Target="../slideLayouts/slideLayout2.xml"/><Relationship Id="rId6" Type="http://schemas.openxmlformats.org/officeDocument/2006/relationships/hyperlink" Target="https://datasupport.researchdata.nl/en/start-the-course/iii-research-phase/organising-data" TargetMode="External"/><Relationship Id="rId5" Type="http://schemas.openxmlformats.org/officeDocument/2006/relationships/hyperlink" Target="https://uvis.mendelu.cz/zakon-130-2022" TargetMode="External"/><Relationship Id="rId10" Type="http://schemas.openxmlformats.org/officeDocument/2006/relationships/hyperlink" Target="http://www.data-archive.ac.uk/create-manage/copyright" TargetMode="External"/><Relationship Id="rId4" Type="http://schemas.openxmlformats.org/officeDocument/2006/relationships/hyperlink" Target="https://www.fosteropenscience.eu/sites/default/files/pdf/257.pdf" TargetMode="External"/><Relationship Id="rId9" Type="http://schemas.openxmlformats.org/officeDocument/2006/relationships/hyperlink" Target="https://doi.org/10.5281/zenodo.1299201"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38199" y="1029893"/>
            <a:ext cx="9144000" cy="2387600"/>
          </a:xfrm>
        </p:spPr>
        <p:txBody>
          <a:bodyPr>
            <a:normAutofit/>
          </a:bodyPr>
          <a:lstStyle/>
          <a:p>
            <a:pPr algn="l"/>
            <a:r>
              <a:rPr lang="cs-CZ" b="1" dirty="0"/>
              <a:t>Správa výzkumných dat </a:t>
            </a:r>
            <a:br>
              <a:rPr lang="cs-CZ" b="1" dirty="0"/>
            </a:br>
            <a:r>
              <a:rPr lang="cs-CZ" b="1" dirty="0"/>
              <a:t>v podmínkách GAČR/TAČR</a:t>
            </a:r>
            <a:endParaRPr lang="cs-CZ" dirty="0"/>
          </a:p>
        </p:txBody>
      </p:sp>
      <p:sp>
        <p:nvSpPr>
          <p:cNvPr id="3" name="Podnadpis 2"/>
          <p:cNvSpPr>
            <a:spLocks noGrp="1"/>
          </p:cNvSpPr>
          <p:nvPr>
            <p:ph type="subTitle" idx="1"/>
          </p:nvPr>
        </p:nvSpPr>
        <p:spPr>
          <a:xfrm>
            <a:off x="7158892" y="4732529"/>
            <a:ext cx="4194909" cy="1655762"/>
          </a:xfrm>
        </p:spPr>
        <p:txBody>
          <a:bodyPr>
            <a:normAutofit/>
          </a:bodyPr>
          <a:lstStyle/>
          <a:p>
            <a:pPr algn="r"/>
            <a:r>
              <a:rPr lang="cs-CZ" dirty="0"/>
              <a:t>Jan Skůpa, Petra Dědičová </a:t>
            </a:r>
          </a:p>
          <a:p>
            <a:pPr algn="r"/>
            <a:r>
              <a:rPr lang="cs-CZ" dirty="0"/>
              <a:t>skupa@vut.cz, dedicova@vut.cz </a:t>
            </a:r>
          </a:p>
          <a:p>
            <a:pPr algn="r"/>
            <a:r>
              <a:rPr lang="cs-CZ" dirty="0"/>
              <a:t>1. března 2023</a:t>
            </a:r>
          </a:p>
        </p:txBody>
      </p:sp>
      <p:pic>
        <p:nvPicPr>
          <p:cNvPr id="4" name="Grafický objekt 3">
            <a:extLst>
              <a:ext uri="{FF2B5EF4-FFF2-40B4-BE49-F238E27FC236}">
                <a16:creationId xmlns:a16="http://schemas.microsoft.com/office/drawing/2014/main" id="{0BB7B128-2A40-48C7-9F42-5E5C7848A2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249957"/>
            <a:ext cx="3085124" cy="723671"/>
          </a:xfrm>
          <a:prstGeom prst="rect">
            <a:avLst/>
          </a:prstGeom>
        </p:spPr>
      </p:pic>
    </p:spTree>
    <p:extLst>
      <p:ext uri="{BB962C8B-B14F-4D97-AF65-F5344CB8AC3E}">
        <p14:creationId xmlns:p14="http://schemas.microsoft.com/office/powerpoint/2010/main" val="3570955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FC39406A-FB33-4963-BB71-AEE65A2BD9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3017" y="794444"/>
            <a:ext cx="7010513" cy="5874916"/>
          </a:xfrm>
          <a:prstGeom prst="rect">
            <a:avLst/>
          </a:prstGeom>
        </p:spPr>
      </p:pic>
      <p:sp>
        <p:nvSpPr>
          <p:cNvPr id="2" name="Nadpis 1"/>
          <p:cNvSpPr>
            <a:spLocks noGrp="1"/>
          </p:cNvSpPr>
          <p:nvPr>
            <p:ph type="title"/>
          </p:nvPr>
        </p:nvSpPr>
        <p:spPr/>
        <p:txBody>
          <a:bodyPr>
            <a:normAutofit/>
          </a:bodyPr>
          <a:lstStyle/>
          <a:p>
            <a:pPr algn="l"/>
            <a:r>
              <a:rPr lang="cs-CZ" dirty="0"/>
              <a:t>Životní cyklus dat </a:t>
            </a:r>
          </a:p>
        </p:txBody>
      </p:sp>
      <p:sp>
        <p:nvSpPr>
          <p:cNvPr id="3" name="Obdélník 2"/>
          <p:cNvSpPr/>
          <p:nvPr/>
        </p:nvSpPr>
        <p:spPr>
          <a:xfrm>
            <a:off x="8591600" y="6483527"/>
            <a:ext cx="3600400" cy="215444"/>
          </a:xfrm>
          <a:prstGeom prst="rect">
            <a:avLst/>
          </a:prstGeom>
        </p:spPr>
        <p:txBody>
          <a:bodyPr wrap="square">
            <a:spAutoFit/>
          </a:bodyPr>
          <a:lstStyle/>
          <a:p>
            <a:r>
              <a:rPr lang="cs-CZ" sz="800" dirty="0">
                <a:solidFill>
                  <a:srgbClr val="747A96"/>
                </a:solidFill>
                <a:latin typeface="Aileron"/>
              </a:rPr>
              <a:t>Zdroj: https://rdmkit.elixir-europe.org/data_life_cycle</a:t>
            </a:r>
          </a:p>
        </p:txBody>
      </p:sp>
    </p:spTree>
    <p:extLst>
      <p:ext uri="{BB962C8B-B14F-4D97-AF65-F5344CB8AC3E}">
        <p14:creationId xmlns:p14="http://schemas.microsoft.com/office/powerpoint/2010/main" val="3033585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Data management – kdo se podílí?</a:t>
            </a:r>
          </a:p>
        </p:txBody>
      </p:sp>
      <p:sp>
        <p:nvSpPr>
          <p:cNvPr id="3" name="Zástupný symbol pro obsah 2"/>
          <p:cNvSpPr>
            <a:spLocks noGrp="1"/>
          </p:cNvSpPr>
          <p:nvPr>
            <p:ph idx="1"/>
          </p:nvPr>
        </p:nvSpPr>
        <p:spPr/>
        <p:txBody>
          <a:bodyPr vert="horz" lIns="91440" tIns="45720" rIns="91440" bIns="45720" rtlCol="0" anchor="t">
            <a:normAutofit/>
          </a:bodyPr>
          <a:lstStyle/>
          <a:p>
            <a:r>
              <a:rPr lang="cs-CZ" sz="2400" dirty="0"/>
              <a:t>Vědci – vytváření dat</a:t>
            </a:r>
          </a:p>
          <a:p>
            <a:r>
              <a:rPr lang="cs-CZ" sz="2400" dirty="0"/>
              <a:t>IT – technické zajištění sběru a uchování</a:t>
            </a:r>
          </a:p>
          <a:p>
            <a:r>
              <a:rPr lang="cs-CZ" sz="2400" dirty="0"/>
              <a:t>Právníci – etické a právní otázky</a:t>
            </a:r>
          </a:p>
          <a:p>
            <a:r>
              <a:rPr lang="cs-CZ" sz="2400" dirty="0"/>
              <a:t>Datoví kurátoři, stewardi – popis dat, uchování, sdílení</a:t>
            </a:r>
          </a:p>
          <a:p>
            <a:r>
              <a:rPr lang="cs-CZ" sz="2400" dirty="0"/>
              <a:t>Projektový manažeři – podmínky daných projektů</a:t>
            </a:r>
          </a:p>
          <a:p>
            <a:r>
              <a:rPr lang="cs-CZ" sz="2400" dirty="0"/>
              <a:t>Nakladatelé a poskytovatelé grantů – definice požadavků</a:t>
            </a:r>
            <a:endParaRPr lang="cs-CZ" sz="2400" dirty="0">
              <a:cs typeface="Calibri"/>
            </a:endParaRPr>
          </a:p>
        </p:txBody>
      </p:sp>
    </p:spTree>
    <p:extLst>
      <p:ext uri="{BB962C8B-B14F-4D97-AF65-F5344CB8AC3E}">
        <p14:creationId xmlns:p14="http://schemas.microsoft.com/office/powerpoint/2010/main" val="3485141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Open data - definice</a:t>
            </a:r>
          </a:p>
        </p:txBody>
      </p:sp>
      <p:sp>
        <p:nvSpPr>
          <p:cNvPr id="3" name="Zástupný symbol pro obsah 2"/>
          <p:cNvSpPr>
            <a:spLocks noGrp="1"/>
          </p:cNvSpPr>
          <p:nvPr>
            <p:ph idx="1"/>
          </p:nvPr>
        </p:nvSpPr>
        <p:spPr/>
        <p:txBody>
          <a:bodyPr>
            <a:normAutofit/>
          </a:bodyPr>
          <a:lstStyle/>
          <a:p>
            <a:pPr marL="0" indent="0">
              <a:buNone/>
            </a:pPr>
            <a:r>
              <a:rPr lang="cs-CZ" sz="2400" i="1" dirty="0"/>
              <a:t>Jsou data, která jsou volně dostupná pro kohokoliv na internetu a </a:t>
            </a:r>
          </a:p>
          <a:p>
            <a:pPr marL="0" indent="0">
              <a:buNone/>
            </a:pPr>
            <a:r>
              <a:rPr lang="cs-CZ" sz="2400" i="1" dirty="0"/>
              <a:t>dále vytěžována, využívána, reprodukována a šířena.</a:t>
            </a:r>
          </a:p>
          <a:p>
            <a:endParaRPr lang="cs-CZ" sz="2400" dirty="0"/>
          </a:p>
          <a:p>
            <a:r>
              <a:rPr lang="cs-CZ" sz="2400" dirty="0"/>
              <a:t>Navazuje na tradici Open Access</a:t>
            </a:r>
          </a:p>
          <a:p>
            <a:r>
              <a:rPr lang="cs-CZ" sz="2400" dirty="0"/>
              <a:t>Hlavní oblastí tzv. government data, začínají být i vědecká data</a:t>
            </a:r>
          </a:p>
          <a:p>
            <a:r>
              <a:rPr lang="cs-CZ" sz="2400" dirty="0"/>
              <a:t>Využití např. citizen science (</a:t>
            </a:r>
            <a:r>
              <a:rPr lang="cs-CZ" sz="2400" dirty="0">
                <a:hlinkClick r:id="rId2"/>
              </a:rPr>
              <a:t>Zooniverse</a:t>
            </a:r>
            <a:r>
              <a:rPr lang="cs-CZ" sz="2400" dirty="0"/>
              <a:t>, …)</a:t>
            </a:r>
          </a:p>
        </p:txBody>
      </p:sp>
      <p:pic>
        <p:nvPicPr>
          <p:cNvPr id="6" name="Obrázek 5">
            <a:extLst>
              <a:ext uri="{FF2B5EF4-FFF2-40B4-BE49-F238E27FC236}">
                <a16:creationId xmlns:a16="http://schemas.microsoft.com/office/drawing/2014/main" id="{F6445AD7-C156-4BA1-ADBA-F0B729856B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8465" y="365125"/>
            <a:ext cx="976117" cy="1523828"/>
          </a:xfrm>
          <a:prstGeom prst="rect">
            <a:avLst/>
          </a:prstGeom>
        </p:spPr>
      </p:pic>
    </p:spTree>
    <p:extLst>
      <p:ext uri="{BB962C8B-B14F-4D97-AF65-F5344CB8AC3E}">
        <p14:creationId xmlns:p14="http://schemas.microsoft.com/office/powerpoint/2010/main" val="2762726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Open data – proč ne?</a:t>
            </a:r>
          </a:p>
        </p:txBody>
      </p:sp>
      <p:sp>
        <p:nvSpPr>
          <p:cNvPr id="3" name="Zástupný symbol pro obsah 2"/>
          <p:cNvSpPr>
            <a:spLocks noGrp="1"/>
          </p:cNvSpPr>
          <p:nvPr>
            <p:ph idx="1"/>
          </p:nvPr>
        </p:nvSpPr>
        <p:spPr/>
        <p:txBody>
          <a:bodyPr>
            <a:noAutofit/>
          </a:bodyPr>
          <a:lstStyle/>
          <a:p>
            <a:pPr marL="0" indent="0">
              <a:buNone/>
            </a:pPr>
            <a:r>
              <a:rPr lang="cs-CZ" sz="2400" dirty="0"/>
              <a:t>Existují důvody: </a:t>
            </a:r>
          </a:p>
          <a:p>
            <a:r>
              <a:rPr lang="cs-CZ" sz="2400" i="1" dirty="0"/>
              <a:t>právo na ochranu soukromí </a:t>
            </a:r>
          </a:p>
          <a:p>
            <a:r>
              <a:rPr lang="cs-CZ" sz="2400" i="1" dirty="0"/>
              <a:t>ochrana osobních údajů </a:t>
            </a:r>
          </a:p>
          <a:p>
            <a:r>
              <a:rPr lang="cs-CZ" sz="2400" i="1" dirty="0"/>
              <a:t>důvěrnost údajů a dat </a:t>
            </a:r>
          </a:p>
          <a:p>
            <a:r>
              <a:rPr lang="cs-CZ" sz="2400" i="1" dirty="0"/>
              <a:t>oprávněné obchodní zájmy, obchodní tajemství, a práva duševního vlastnictví třetích stran </a:t>
            </a:r>
          </a:p>
          <a:p>
            <a:r>
              <a:rPr lang="cs-CZ" sz="2400" i="1" dirty="0"/>
              <a:t>bezpečnost státu </a:t>
            </a:r>
          </a:p>
          <a:p>
            <a:r>
              <a:rPr lang="cs-CZ" sz="2400" i="1" dirty="0"/>
              <a:t>rozpor s oprávněnými zájmy příjemce, včetně komerčního využití dat</a:t>
            </a:r>
          </a:p>
          <a:p>
            <a:pPr marL="0" indent="0">
              <a:buNone/>
            </a:pPr>
            <a:endParaRPr lang="cs-CZ" sz="2400" dirty="0"/>
          </a:p>
          <a:p>
            <a:pPr marL="0" indent="0">
              <a:buNone/>
            </a:pPr>
            <a:r>
              <a:rPr lang="cs-CZ" sz="2400" dirty="0"/>
              <a:t>Může se v průběhu měnit, něco se dá řešit (anonymizace apod.)</a:t>
            </a:r>
          </a:p>
          <a:p>
            <a:pPr marL="0" indent="0">
              <a:buNone/>
            </a:pPr>
            <a:endParaRPr lang="cs-CZ" sz="2400" dirty="0"/>
          </a:p>
          <a:p>
            <a:pPr marL="0" indent="0">
              <a:buNone/>
            </a:pPr>
            <a:endParaRPr lang="cs-CZ" sz="2400" dirty="0"/>
          </a:p>
          <a:p>
            <a:pPr marL="0" indent="0">
              <a:buNone/>
            </a:pPr>
            <a:endParaRPr lang="cs-CZ" sz="2400" dirty="0"/>
          </a:p>
          <a:p>
            <a:pPr marL="0" indent="0">
              <a:buNone/>
            </a:pPr>
            <a:endParaRPr lang="cs-CZ" sz="2400" dirty="0"/>
          </a:p>
          <a:p>
            <a:pPr marL="0" indent="0">
              <a:buNone/>
            </a:pPr>
            <a:endParaRPr lang="cs-CZ" sz="2400" dirty="0"/>
          </a:p>
        </p:txBody>
      </p:sp>
      <p:pic>
        <p:nvPicPr>
          <p:cNvPr id="4" name="Obrázek 3">
            <a:extLst>
              <a:ext uri="{FF2B5EF4-FFF2-40B4-BE49-F238E27FC236}">
                <a16:creationId xmlns:a16="http://schemas.microsoft.com/office/drawing/2014/main" id="{C120B011-C8D3-4FD3-A584-A17962403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8465" y="365125"/>
            <a:ext cx="976117" cy="1523828"/>
          </a:xfrm>
          <a:prstGeom prst="rect">
            <a:avLst/>
          </a:prstGeom>
        </p:spPr>
      </p:pic>
    </p:spTree>
    <p:extLst>
      <p:ext uri="{BB962C8B-B14F-4D97-AF65-F5344CB8AC3E}">
        <p14:creationId xmlns:p14="http://schemas.microsoft.com/office/powerpoint/2010/main" val="3334456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FAIR data</a:t>
            </a:r>
          </a:p>
        </p:txBody>
      </p:sp>
      <p:pic>
        <p:nvPicPr>
          <p:cNvPr id="5" name="Zástupný obsah 4">
            <a:extLst>
              <a:ext uri="{FF2B5EF4-FFF2-40B4-BE49-F238E27FC236}">
                <a16:creationId xmlns:a16="http://schemas.microsoft.com/office/drawing/2014/main" id="{383A9FD7-7438-45F6-930D-4E1110D23FB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140" y="1349638"/>
            <a:ext cx="11544777" cy="4543505"/>
          </a:xfrm>
        </p:spPr>
      </p:pic>
      <p:sp>
        <p:nvSpPr>
          <p:cNvPr id="6" name="Zástupný symbol pro obsah 2">
            <a:extLst>
              <a:ext uri="{FF2B5EF4-FFF2-40B4-BE49-F238E27FC236}">
                <a16:creationId xmlns:a16="http://schemas.microsoft.com/office/drawing/2014/main" id="{C2403816-7FBA-44CF-8ACF-54EF06A57C7E}"/>
              </a:ext>
            </a:extLst>
          </p:cNvPr>
          <p:cNvSpPr txBox="1">
            <a:spLocks/>
          </p:cNvSpPr>
          <p:nvPr/>
        </p:nvSpPr>
        <p:spPr>
          <a:xfrm>
            <a:off x="1981200" y="5085184"/>
            <a:ext cx="8229600" cy="13681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dirty="0"/>
          </a:p>
        </p:txBody>
      </p:sp>
      <p:sp>
        <p:nvSpPr>
          <p:cNvPr id="9" name="TextovéPole 8">
            <a:extLst>
              <a:ext uri="{FF2B5EF4-FFF2-40B4-BE49-F238E27FC236}">
                <a16:creationId xmlns:a16="http://schemas.microsoft.com/office/drawing/2014/main" id="{27F8F45D-A8A5-4FD5-B677-71E9CDFC2CC8}"/>
              </a:ext>
            </a:extLst>
          </p:cNvPr>
          <p:cNvSpPr txBox="1"/>
          <p:nvPr/>
        </p:nvSpPr>
        <p:spPr>
          <a:xfrm>
            <a:off x="8506510" y="5589461"/>
            <a:ext cx="2286099" cy="215444"/>
          </a:xfrm>
          <a:prstGeom prst="rect">
            <a:avLst/>
          </a:prstGeom>
          <a:noFill/>
        </p:spPr>
        <p:txBody>
          <a:bodyPr wrap="square">
            <a:spAutoFit/>
          </a:bodyPr>
          <a:lstStyle/>
          <a:p>
            <a:r>
              <a:rPr lang="cs-CZ" sz="800" dirty="0">
                <a:solidFill>
                  <a:srgbClr val="747A96"/>
                </a:solidFill>
                <a:latin typeface="Aileron"/>
              </a:rPr>
              <a:t>Zdroj: </a:t>
            </a:r>
            <a:r>
              <a:rPr lang="cs-CZ" sz="800" dirty="0">
                <a:solidFill>
                  <a:srgbClr val="747A96"/>
                </a:solidFill>
                <a:latin typeface="Aileron"/>
                <a:hlinkClick r:id="rId3">
                  <a:extLst>
                    <a:ext uri="{A12FA001-AC4F-418D-AE19-62706E023703}">
                      <ahyp:hlinkClr xmlns:ahyp="http://schemas.microsoft.com/office/drawing/2018/hyperlinkcolor" val="tx"/>
                    </a:ext>
                  </a:extLst>
                </a:hlinkClick>
              </a:rPr>
              <a:t>https://book.fosteropenscience.eu/</a:t>
            </a:r>
            <a:endParaRPr lang="cs-CZ" sz="800" dirty="0">
              <a:solidFill>
                <a:srgbClr val="747A96"/>
              </a:solidFill>
              <a:latin typeface="Aileron"/>
            </a:endParaRPr>
          </a:p>
        </p:txBody>
      </p:sp>
    </p:spTree>
    <p:extLst>
      <p:ext uri="{BB962C8B-B14F-4D97-AF65-F5344CB8AC3E}">
        <p14:creationId xmlns:p14="http://schemas.microsoft.com/office/powerpoint/2010/main" val="607339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FAIR data</a:t>
            </a:r>
          </a:p>
        </p:txBody>
      </p:sp>
      <p:sp>
        <p:nvSpPr>
          <p:cNvPr id="6" name="Zástupný symbol pro obsah 2">
            <a:extLst>
              <a:ext uri="{FF2B5EF4-FFF2-40B4-BE49-F238E27FC236}">
                <a16:creationId xmlns:a16="http://schemas.microsoft.com/office/drawing/2014/main" id="{C2403816-7FBA-44CF-8ACF-54EF06A57C7E}"/>
              </a:ext>
            </a:extLst>
          </p:cNvPr>
          <p:cNvSpPr txBox="1">
            <a:spLocks/>
          </p:cNvSpPr>
          <p:nvPr/>
        </p:nvSpPr>
        <p:spPr>
          <a:xfrm>
            <a:off x="1981200" y="5085184"/>
            <a:ext cx="8229600" cy="13681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dirty="0"/>
          </a:p>
        </p:txBody>
      </p:sp>
      <p:sp>
        <p:nvSpPr>
          <p:cNvPr id="4" name="Zástupný obsah 3">
            <a:extLst>
              <a:ext uri="{FF2B5EF4-FFF2-40B4-BE49-F238E27FC236}">
                <a16:creationId xmlns:a16="http://schemas.microsoft.com/office/drawing/2014/main" id="{8E7DD944-BBBD-40B0-9EF2-9F28B01CECBA}"/>
              </a:ext>
            </a:extLst>
          </p:cNvPr>
          <p:cNvSpPr>
            <a:spLocks noGrp="1"/>
          </p:cNvSpPr>
          <p:nvPr>
            <p:ph idx="1"/>
          </p:nvPr>
        </p:nvSpPr>
        <p:spPr>
          <a:xfrm>
            <a:off x="838200" y="1825625"/>
            <a:ext cx="10658400" cy="4627711"/>
          </a:xfrm>
        </p:spPr>
        <p:txBody>
          <a:bodyPr>
            <a:normAutofit/>
          </a:bodyPr>
          <a:lstStyle/>
          <a:p>
            <a:r>
              <a:rPr lang="cs-CZ" sz="2400" b="1" dirty="0"/>
              <a:t>Vyhledatelná</a:t>
            </a:r>
            <a:r>
              <a:rPr lang="cs-CZ" sz="2400" dirty="0"/>
              <a:t> (Findable) – data lze snadno nalézt lidmi i stroji, jsou popsána kvalitními metadaty s jednoznačným identifikátorem. </a:t>
            </a:r>
          </a:p>
          <a:p>
            <a:r>
              <a:rPr lang="cs-CZ" sz="2400" b="1" dirty="0"/>
              <a:t>Dostupná</a:t>
            </a:r>
            <a:r>
              <a:rPr lang="cs-CZ" sz="2400" dirty="0"/>
              <a:t> (Accessible) – data jsou uložena ve vhodném repozitáři a dostupná v otevřeném přístupu, s jasnými informacemi o podmínkách a možnostech využití dat, zaručující dlouhodobý bezplatný přístup. </a:t>
            </a:r>
          </a:p>
          <a:p>
            <a:r>
              <a:rPr lang="cs-CZ" sz="2400" b="1" dirty="0"/>
              <a:t>Interoperabilní </a:t>
            </a:r>
            <a:r>
              <a:rPr lang="cs-CZ" sz="2400" dirty="0"/>
              <a:t>(Interoperable) – data jsou uložena ve standardizovaném formátu a popsána pomocí řízených slovníků a standardizovaných výrazů. </a:t>
            </a:r>
          </a:p>
          <a:p>
            <a:r>
              <a:rPr lang="cs-CZ" sz="2400" b="1" dirty="0"/>
              <a:t>Opětovně využitelná </a:t>
            </a:r>
            <a:r>
              <a:rPr lang="cs-CZ" sz="2400" dirty="0"/>
              <a:t>(Reusable) – data jsou dostatečně popsaná a sdílená pod co nejméně restriktivní licencí, aby uživatelé dat věděli, jak data vznikla, co popisují a jak s nimi mohou nakládat. </a:t>
            </a:r>
          </a:p>
        </p:txBody>
      </p:sp>
    </p:spTree>
    <p:extLst>
      <p:ext uri="{BB962C8B-B14F-4D97-AF65-F5344CB8AC3E}">
        <p14:creationId xmlns:p14="http://schemas.microsoft.com/office/powerpoint/2010/main" val="9293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 Proč to všechno?</a:t>
            </a:r>
          </a:p>
        </p:txBody>
      </p:sp>
      <p:sp>
        <p:nvSpPr>
          <p:cNvPr id="3" name="Zástupný symbol pro obsah 2"/>
          <p:cNvSpPr>
            <a:spLocks noGrp="1"/>
          </p:cNvSpPr>
          <p:nvPr>
            <p:ph idx="1"/>
          </p:nvPr>
        </p:nvSpPr>
        <p:spPr/>
        <p:txBody>
          <a:bodyPr>
            <a:normAutofit/>
          </a:bodyPr>
          <a:lstStyle/>
          <a:p>
            <a:r>
              <a:rPr lang="cs-CZ" sz="2400" dirty="0"/>
              <a:t>Efektivita</a:t>
            </a:r>
          </a:p>
          <a:p>
            <a:r>
              <a:rPr lang="cs-CZ" sz="2400" dirty="0"/>
              <a:t>Řízení rizika</a:t>
            </a:r>
          </a:p>
          <a:p>
            <a:r>
              <a:rPr lang="cs-CZ" sz="2400" dirty="0"/>
              <a:t>Reprodukovatelnost výzkumu</a:t>
            </a:r>
          </a:p>
          <a:p>
            <a:r>
              <a:rPr lang="cs-CZ" sz="2400" dirty="0"/>
              <a:t>Validace vašich výsledků – </a:t>
            </a:r>
            <a:r>
              <a:rPr lang="cs-CZ" sz="2400" dirty="0">
                <a:hlinkClick r:id="rId3"/>
              </a:rPr>
              <a:t>případ</a:t>
            </a:r>
            <a:endParaRPr lang="cs-CZ" sz="2400" dirty="0"/>
          </a:p>
          <a:p>
            <a:r>
              <a:rPr lang="cs-CZ" sz="2400" dirty="0"/>
              <a:t>Vyšší citovanost – </a:t>
            </a:r>
            <a:r>
              <a:rPr lang="cs-CZ" sz="2400" dirty="0">
                <a:hlinkClick r:id="rId4"/>
              </a:rPr>
              <a:t>studie</a:t>
            </a:r>
            <a:endParaRPr lang="cs-CZ" sz="2400" dirty="0"/>
          </a:p>
          <a:p>
            <a:r>
              <a:rPr lang="cs-CZ" sz="2400" dirty="0"/>
              <a:t>Možnosti nových objevů - </a:t>
            </a:r>
            <a:r>
              <a:rPr lang="cs-CZ" sz="2400" dirty="0">
                <a:hlinkClick r:id="rId5"/>
              </a:rPr>
              <a:t>případ</a:t>
            </a:r>
            <a:endParaRPr lang="cs-CZ" sz="2400" dirty="0"/>
          </a:p>
          <a:p>
            <a:r>
              <a:rPr lang="cs-CZ" sz="2400" dirty="0"/>
              <a:t>Ekonomický pokrok – inovace</a:t>
            </a:r>
          </a:p>
          <a:p>
            <a:r>
              <a:rPr lang="cs-CZ" sz="2400" dirty="0"/>
              <a:t>Využití pro metaanalýzy, data mining, big data ve vědě</a:t>
            </a:r>
          </a:p>
          <a:p>
            <a:r>
              <a:rPr lang="cs-CZ" sz="2400" dirty="0"/>
              <a:t>Splnění grantových požadavků</a:t>
            </a:r>
          </a:p>
          <a:p>
            <a:endParaRPr lang="cs-CZ" sz="2400" dirty="0"/>
          </a:p>
          <a:p>
            <a:endParaRPr lang="cs-CZ" sz="2400" dirty="0"/>
          </a:p>
        </p:txBody>
      </p:sp>
    </p:spTree>
    <p:extLst>
      <p:ext uri="{BB962C8B-B14F-4D97-AF65-F5344CB8AC3E}">
        <p14:creationId xmlns:p14="http://schemas.microsoft.com/office/powerpoint/2010/main" val="1046459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0E954B-3AD5-41B3-90F6-92AAA702F489}"/>
              </a:ext>
            </a:extLst>
          </p:cNvPr>
          <p:cNvSpPr>
            <a:spLocks noGrp="1"/>
          </p:cNvSpPr>
          <p:nvPr>
            <p:ph type="title"/>
          </p:nvPr>
        </p:nvSpPr>
        <p:spPr/>
        <p:txBody>
          <a:bodyPr/>
          <a:lstStyle/>
          <a:p>
            <a:r>
              <a:rPr lang="cs-CZ" dirty="0"/>
              <a:t>A co pohled vědce?</a:t>
            </a:r>
          </a:p>
        </p:txBody>
      </p:sp>
      <p:sp>
        <p:nvSpPr>
          <p:cNvPr id="3" name="Zástupný obsah 2">
            <a:extLst>
              <a:ext uri="{FF2B5EF4-FFF2-40B4-BE49-F238E27FC236}">
                <a16:creationId xmlns:a16="http://schemas.microsoft.com/office/drawing/2014/main" id="{549240E6-7D17-4078-BB31-BB818527A361}"/>
              </a:ext>
            </a:extLst>
          </p:cNvPr>
          <p:cNvSpPr>
            <a:spLocks noGrp="1"/>
          </p:cNvSpPr>
          <p:nvPr>
            <p:ph idx="1"/>
          </p:nvPr>
        </p:nvSpPr>
        <p:spPr/>
        <p:txBody>
          <a:bodyPr vert="horz" lIns="91440" tIns="45720" rIns="91440" bIns="45720" rtlCol="0" anchor="t">
            <a:normAutofit/>
          </a:bodyPr>
          <a:lstStyle/>
          <a:p>
            <a:r>
              <a:rPr lang="cs-CZ" sz="2400" dirty="0"/>
              <a:t>První pohled? Více práce!</a:t>
            </a:r>
          </a:p>
          <a:p>
            <a:r>
              <a:rPr lang="cs-CZ" sz="2400" dirty="0"/>
              <a:t>Ale! </a:t>
            </a:r>
          </a:p>
          <a:p>
            <a:pPr lvl="1">
              <a:buFont typeface="Calibri" panose="020F0502020204030204" pitchFamily="34" charset="0"/>
              <a:buChar char="-"/>
            </a:pPr>
            <a:r>
              <a:rPr lang="cs-CZ" dirty="0"/>
              <a:t>kvalitní metadatový popis </a:t>
            </a:r>
            <a:r>
              <a:rPr lang="cs-CZ" i="1" dirty="0"/>
              <a:t>– použití pro nového pracovníka, sdílení dat se spolupracujícím týmem, možnost vrátit se k datům s časovým odstupem</a:t>
            </a:r>
          </a:p>
          <a:p>
            <a:pPr lvl="1">
              <a:buFont typeface="Calibri" panose="020F0502020204030204" pitchFamily="34" charset="0"/>
              <a:buChar char="-"/>
            </a:pPr>
            <a:r>
              <a:rPr lang="cs-CZ" dirty="0"/>
              <a:t>kontrola kvality dat </a:t>
            </a:r>
            <a:r>
              <a:rPr lang="cs-CZ" i="1" dirty="0"/>
              <a:t>– replikovatelnost výzkumu, snížení rizika špatných výsledků, snížení rizika obvinění z manipulace s daty</a:t>
            </a:r>
            <a:endParaRPr lang="cs-CZ" i="1" dirty="0">
              <a:cs typeface="Calibri"/>
            </a:endParaRPr>
          </a:p>
          <a:p>
            <a:pPr lvl="1">
              <a:buFont typeface="Calibri" panose="020F0502020204030204" pitchFamily="34" charset="0"/>
              <a:buChar char="-"/>
            </a:pPr>
            <a:r>
              <a:rPr lang="cs-CZ" dirty="0"/>
              <a:t>spolehlivé uložení </a:t>
            </a:r>
            <a:r>
              <a:rPr lang="cs-CZ" i="1" dirty="0"/>
              <a:t>– zamezí riziku ztráty dat, duplikace činnosti</a:t>
            </a:r>
          </a:p>
          <a:p>
            <a:pPr lvl="1">
              <a:buFont typeface="Calibri" panose="020F0502020204030204" pitchFamily="34" charset="0"/>
              <a:buChar char="-"/>
            </a:pPr>
            <a:r>
              <a:rPr lang="cs-CZ" dirty="0"/>
              <a:t>kontrola přístupu </a:t>
            </a:r>
            <a:r>
              <a:rPr lang="cs-CZ" i="1" dirty="0"/>
              <a:t>– zamezení neoprávněného přístupu, zamezení ztráty kontroly nad daty, přílišného uzavření</a:t>
            </a:r>
          </a:p>
          <a:p>
            <a:endParaRPr lang="cs-CZ" sz="2400" dirty="0"/>
          </a:p>
        </p:txBody>
      </p:sp>
    </p:spTree>
    <p:extLst>
      <p:ext uri="{BB962C8B-B14F-4D97-AF65-F5344CB8AC3E}">
        <p14:creationId xmlns:p14="http://schemas.microsoft.com/office/powerpoint/2010/main" val="2237523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nSpc>
                <a:spcPct val="107000"/>
              </a:lnSpc>
              <a:spcBef>
                <a:spcPts val="1000"/>
              </a:spcBef>
              <a:spcAft>
                <a:spcPts val="800"/>
              </a:spcAft>
            </a:pPr>
            <a:r>
              <a:rPr lang="cs-CZ" dirty="0">
                <a:ea typeface="+mj-lt"/>
                <a:cs typeface="+mj-lt"/>
              </a:rPr>
              <a:t>Otevřený přístup</a:t>
            </a:r>
            <a:endParaRPr lang="en-US" dirty="0">
              <a:ea typeface="+mj-lt"/>
              <a:cs typeface="+mj-lt"/>
            </a:endParaRPr>
          </a:p>
        </p:txBody>
      </p:sp>
      <p:sp>
        <p:nvSpPr>
          <p:cNvPr id="3" name="Zástupný symbol pro obsah 2"/>
          <p:cNvSpPr>
            <a:spLocks noGrp="1"/>
          </p:cNvSpPr>
          <p:nvPr>
            <p:ph idx="1"/>
          </p:nvPr>
        </p:nvSpPr>
        <p:spPr/>
        <p:txBody>
          <a:bodyPr>
            <a:normAutofit/>
          </a:bodyPr>
          <a:lstStyle/>
          <a:p>
            <a:r>
              <a:rPr lang="cs-CZ" sz="2400" dirty="0"/>
              <a:t>V projektech není otevřený přístup k publikačním výstupům požadován. Nicméně v zadávací dokumentaci se zmínka o otevřeném přístupu objevuje:</a:t>
            </a:r>
          </a:p>
          <a:p>
            <a:endParaRPr lang="cs-CZ" sz="2400" dirty="0"/>
          </a:p>
          <a:p>
            <a:pPr marL="457200" lvl="1" indent="0">
              <a:buNone/>
            </a:pPr>
            <a:r>
              <a:rPr lang="cs-CZ" i="1" dirty="0"/>
              <a:t>Umožňují-li to zvyklosti v daném oboru, charakter výsledků a podmínky řešení projektu, je vhodné publikovat výsledky formou Open Access, případně mohou být publikační výstupy předány do otevřených digitálních archivů, a to v souladu s licenčními podmínkami vydavatele.</a:t>
            </a:r>
          </a:p>
        </p:txBody>
      </p:sp>
      <p:pic>
        <p:nvPicPr>
          <p:cNvPr id="7" name="Obrázek 6">
            <a:extLst>
              <a:ext uri="{FF2B5EF4-FFF2-40B4-BE49-F238E27FC236}">
                <a16:creationId xmlns:a16="http://schemas.microsoft.com/office/drawing/2014/main" id="{66388113-4501-4AFA-9A6C-27FEB36230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1275" y="185362"/>
            <a:ext cx="2943225" cy="1552575"/>
          </a:xfrm>
          <a:prstGeom prst="rect">
            <a:avLst/>
          </a:prstGeom>
        </p:spPr>
      </p:pic>
      <p:sp>
        <p:nvSpPr>
          <p:cNvPr id="6" name="Zástupný symbol pro obsah 2">
            <a:extLst>
              <a:ext uri="{FF2B5EF4-FFF2-40B4-BE49-F238E27FC236}">
                <a16:creationId xmlns:a16="http://schemas.microsoft.com/office/drawing/2014/main" id="{EC202557-2ED7-461A-923F-B59BCA7AB44D}"/>
              </a:ext>
            </a:extLst>
          </p:cNvPr>
          <p:cNvSpPr txBox="1">
            <a:spLocks/>
          </p:cNvSpPr>
          <p:nvPr/>
        </p:nvSpPr>
        <p:spPr>
          <a:xfrm>
            <a:off x="4223791" y="559854"/>
            <a:ext cx="7196857" cy="93610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endParaRPr lang="cs-CZ" sz="4400" dirty="0">
              <a:cs typeface="Calibri"/>
            </a:endParaRPr>
          </a:p>
        </p:txBody>
      </p:sp>
    </p:spTree>
    <p:extLst>
      <p:ext uri="{BB962C8B-B14F-4D97-AF65-F5344CB8AC3E}">
        <p14:creationId xmlns:p14="http://schemas.microsoft.com/office/powerpoint/2010/main" val="729379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Výzkumná data</a:t>
            </a:r>
            <a:endParaRPr lang="en-US" dirty="0"/>
          </a:p>
        </p:txBody>
      </p:sp>
      <p:sp>
        <p:nvSpPr>
          <p:cNvPr id="3" name="Zástupný symbol pro obsah 2"/>
          <p:cNvSpPr>
            <a:spLocks noGrp="1"/>
          </p:cNvSpPr>
          <p:nvPr>
            <p:ph idx="1"/>
          </p:nvPr>
        </p:nvSpPr>
        <p:spPr/>
        <p:txBody>
          <a:bodyPr>
            <a:normAutofit/>
          </a:bodyPr>
          <a:lstStyle/>
          <a:p>
            <a:pPr>
              <a:lnSpc>
                <a:spcPct val="107000"/>
              </a:lnSpc>
              <a:spcAft>
                <a:spcPts val="800"/>
              </a:spcAft>
            </a:pPr>
            <a:r>
              <a:rPr lang="cs-CZ" sz="2400" dirty="0"/>
              <a:t>V zadávací dokumentaci u Návrhu projektu, část C1 – zdůvodnění návrhu projektu (celý rozsah max. 10 str.) </a:t>
            </a:r>
          </a:p>
          <a:p>
            <a:pPr>
              <a:lnSpc>
                <a:spcPct val="107000"/>
              </a:lnSpc>
              <a:spcAft>
                <a:spcPts val="800"/>
              </a:spcAft>
            </a:pPr>
            <a:r>
              <a:rPr lang="cs-CZ" sz="2200" dirty="0"/>
              <a:t>Odstavec i) </a:t>
            </a:r>
            <a:r>
              <a:rPr lang="cs-CZ" sz="2200" i="1" dirty="0"/>
              <a:t>stručný popis výzkumných dat, která budou v průběhu řešení projektu využita, shromažďována nebo vytvářena a způsobů nakládání s nimi; především informace o dostupnosti a způsobu šíření výsledků výzkumu a výzkumných dat v souladu se zásadou, že výsledky výzkumu a výzkumná data nejsou zveřejňovány pouze v odůvodněných případech (aktualizace se předkládá s každou dílčí zprávou a závěrečnou zprávou)</a:t>
            </a:r>
            <a:endParaRPr lang="cs-CZ" sz="2200" dirty="0"/>
          </a:p>
          <a:p>
            <a:pPr>
              <a:lnSpc>
                <a:spcPct val="107000"/>
              </a:lnSpc>
              <a:spcAft>
                <a:spcPts val="800"/>
              </a:spcAft>
            </a:pPr>
            <a:r>
              <a:rPr lang="cs-CZ" sz="2400" dirty="0"/>
              <a:t>Mezi věcné náklady, které lze zařadit mezi způsobilé náklady, lze </a:t>
            </a:r>
            <a:r>
              <a:rPr lang="cs-CZ" sz="2200" dirty="0"/>
              <a:t>"</a:t>
            </a:r>
            <a:r>
              <a:rPr lang="cs-CZ" sz="2200" i="1" dirty="0"/>
              <a:t>náklady na správu výzkumných dat a vytvoření Data Management Plan (DMP)</a:t>
            </a:r>
            <a:r>
              <a:rPr lang="cs-CZ" sz="2200" dirty="0"/>
              <a:t>".</a:t>
            </a:r>
          </a:p>
          <a:p>
            <a:endParaRPr lang="cs-CZ" dirty="0"/>
          </a:p>
        </p:txBody>
      </p:sp>
      <p:pic>
        <p:nvPicPr>
          <p:cNvPr id="7" name="Obrázek 6">
            <a:extLst>
              <a:ext uri="{FF2B5EF4-FFF2-40B4-BE49-F238E27FC236}">
                <a16:creationId xmlns:a16="http://schemas.microsoft.com/office/drawing/2014/main" id="{66388113-4501-4AFA-9A6C-27FEB36230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9713" y="161549"/>
            <a:ext cx="2943225" cy="1552575"/>
          </a:xfrm>
          <a:prstGeom prst="rect">
            <a:avLst/>
          </a:prstGeom>
        </p:spPr>
      </p:pic>
    </p:spTree>
    <p:extLst>
      <p:ext uri="{BB962C8B-B14F-4D97-AF65-F5344CB8AC3E}">
        <p14:creationId xmlns:p14="http://schemas.microsoft.com/office/powerpoint/2010/main" val="188242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Obsah</a:t>
            </a:r>
          </a:p>
        </p:txBody>
      </p:sp>
      <p:sp>
        <p:nvSpPr>
          <p:cNvPr id="3" name="Zástupný symbol pro obsah 2"/>
          <p:cNvSpPr>
            <a:spLocks noGrp="1"/>
          </p:cNvSpPr>
          <p:nvPr>
            <p:ph idx="1"/>
          </p:nvPr>
        </p:nvSpPr>
        <p:spPr/>
        <p:txBody>
          <a:bodyPr>
            <a:normAutofit/>
          </a:bodyPr>
          <a:lstStyle/>
          <a:p>
            <a:pPr>
              <a:lnSpc>
                <a:spcPct val="107000"/>
              </a:lnSpc>
              <a:spcAft>
                <a:spcPts val="800"/>
              </a:spcAft>
            </a:pPr>
            <a:r>
              <a:rPr lang="pl-PL" dirty="0"/>
              <a:t>Novela zákon č. 130/2002 Sb. z roku 2022</a:t>
            </a:r>
          </a:p>
          <a:p>
            <a:pPr>
              <a:lnSpc>
                <a:spcPct val="107000"/>
              </a:lnSpc>
              <a:spcAft>
                <a:spcPts val="800"/>
              </a:spcAft>
            </a:pPr>
            <a:r>
              <a:rPr lang="cs-CZ" dirty="0"/>
              <a:t>Vysvětlení základních pojmů </a:t>
            </a:r>
          </a:p>
          <a:p>
            <a:pPr>
              <a:lnSpc>
                <a:spcPct val="107000"/>
              </a:lnSpc>
              <a:spcAft>
                <a:spcPts val="800"/>
              </a:spcAft>
            </a:pPr>
            <a:r>
              <a:rPr lang="cs-CZ" dirty="0"/>
              <a:t>Podmínky v projektech GAČR</a:t>
            </a:r>
          </a:p>
          <a:p>
            <a:pPr>
              <a:lnSpc>
                <a:spcPct val="107000"/>
              </a:lnSpc>
              <a:spcAft>
                <a:spcPts val="800"/>
              </a:spcAft>
            </a:pPr>
            <a:r>
              <a:rPr lang="cs-CZ" dirty="0"/>
              <a:t>Podmínky v projektech TAČR</a:t>
            </a:r>
          </a:p>
          <a:p>
            <a:pPr>
              <a:lnSpc>
                <a:spcPct val="107000"/>
              </a:lnSpc>
              <a:spcAft>
                <a:spcPts val="800"/>
              </a:spcAft>
            </a:pPr>
            <a:r>
              <a:rPr lang="cs-CZ" dirty="0"/>
              <a:t>Nástroje na tvorbu plánu</a:t>
            </a:r>
          </a:p>
          <a:p>
            <a:pPr>
              <a:lnSpc>
                <a:spcPct val="107000"/>
              </a:lnSpc>
              <a:spcAft>
                <a:spcPts val="800"/>
              </a:spcAft>
            </a:pPr>
            <a:r>
              <a:rPr lang="cs-CZ" dirty="0"/>
              <a:t>Situace na VUT</a:t>
            </a:r>
          </a:p>
        </p:txBody>
      </p:sp>
      <p:pic>
        <p:nvPicPr>
          <p:cNvPr id="4" name="Grafický objekt 3">
            <a:extLst>
              <a:ext uri="{FF2B5EF4-FFF2-40B4-BE49-F238E27FC236}">
                <a16:creationId xmlns:a16="http://schemas.microsoft.com/office/drawing/2014/main" id="{E1BD7A8C-89C0-4D7A-8F9E-82779D0D56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84232" y="620688"/>
            <a:ext cx="3745633" cy="878605"/>
          </a:xfrm>
          <a:prstGeom prst="rect">
            <a:avLst/>
          </a:prstGeom>
        </p:spPr>
      </p:pic>
    </p:spTree>
    <p:extLst>
      <p:ext uri="{BB962C8B-B14F-4D97-AF65-F5344CB8AC3E}">
        <p14:creationId xmlns:p14="http://schemas.microsoft.com/office/powerpoint/2010/main" val="3118559043"/>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Výzkumná data</a:t>
            </a:r>
            <a:endParaRPr lang="en-US" dirty="0"/>
          </a:p>
        </p:txBody>
      </p:sp>
      <p:sp>
        <p:nvSpPr>
          <p:cNvPr id="3" name="Zástupný symbol pro obsah 2"/>
          <p:cNvSpPr>
            <a:spLocks noGrp="1"/>
          </p:cNvSpPr>
          <p:nvPr>
            <p:ph idx="1"/>
          </p:nvPr>
        </p:nvSpPr>
        <p:spPr>
          <a:xfrm>
            <a:off x="838200" y="1563077"/>
            <a:ext cx="10515600" cy="4929798"/>
          </a:xfrm>
        </p:spPr>
        <p:txBody>
          <a:bodyPr>
            <a:noAutofit/>
          </a:bodyPr>
          <a:lstStyle/>
          <a:p>
            <a:pPr marL="0" indent="0">
              <a:buNone/>
            </a:pPr>
            <a:r>
              <a:rPr lang="cs-CZ" sz="2400" b="1" dirty="0"/>
              <a:t>Stručný popis výzkumných dat – VZOR</a:t>
            </a:r>
          </a:p>
          <a:p>
            <a:pPr marL="0" indent="0">
              <a:buNone/>
            </a:pPr>
            <a:r>
              <a:rPr lang="en-US" sz="2400" dirty="0"/>
              <a:t>The project does not consider the use of existing data. The data generated in the project will be collected using standardised methods, stored on secure servers, and described with metadata in the information system of Brno University of Technology.  Apart from data related to planned patent applications, all underlying data for publications will be shared openly according to the philosophy of "as open as possible, as closed as necessary".</a:t>
            </a:r>
            <a:endParaRPr lang="cs-CZ" sz="2400" dirty="0"/>
          </a:p>
        </p:txBody>
      </p:sp>
      <p:pic>
        <p:nvPicPr>
          <p:cNvPr id="7" name="Obrázek 6">
            <a:extLst>
              <a:ext uri="{FF2B5EF4-FFF2-40B4-BE49-F238E27FC236}">
                <a16:creationId xmlns:a16="http://schemas.microsoft.com/office/drawing/2014/main" id="{66388113-4501-4AFA-9A6C-27FEB36230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9713" y="161549"/>
            <a:ext cx="2943225" cy="1552575"/>
          </a:xfrm>
          <a:prstGeom prst="rect">
            <a:avLst/>
          </a:prstGeom>
        </p:spPr>
      </p:pic>
    </p:spTree>
    <p:extLst>
      <p:ext uri="{BB962C8B-B14F-4D97-AF65-F5344CB8AC3E}">
        <p14:creationId xmlns:p14="http://schemas.microsoft.com/office/powerpoint/2010/main" val="2427078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otevřený přístup</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lgn="just">
              <a:buNone/>
            </a:pPr>
            <a:r>
              <a:rPr lang="cs-CZ" sz="2400" dirty="0"/>
              <a:t>Příjemci podpory mají povinnost zajistit otevřený přístup k vybraným výstupům/výsledkům typu a k výzkumným datům, která jsou nezbytná k ověření výsledku s otevřeným přístupem, a to následujícím způsobem: </a:t>
            </a:r>
          </a:p>
          <a:p>
            <a:pPr algn="just"/>
            <a:r>
              <a:rPr lang="cs-CZ" sz="2400" dirty="0"/>
              <a:t>uložit strojově čitelnou finální verzi textu výstupu/výsledku (vydavatelská verze nebo postprint) a výzkumných dat do repozitáře </a:t>
            </a:r>
          </a:p>
          <a:p>
            <a:pPr algn="just"/>
            <a:r>
              <a:rPr lang="cs-CZ" sz="2400" dirty="0"/>
              <a:t>umožnit otevřený přístup k textu k výstupu/výsledku a souvisejícím výzkumným datům za podmínek vhodné licence zveřejněním v repozitáři nebo publikováním v otevřeném časopise, a to tak, že otevřený přístup musí být poskytnut do 6 měsíců (12 měsíců v případě sociálních a humanitních věd) od zveřejnění nebo dokončení výstupu/výsledku, nejpozději do konce řešení projektu </a:t>
            </a:r>
          </a:p>
          <a:p>
            <a:pPr marL="0" indent="0" algn="just">
              <a:buNone/>
            </a:pPr>
            <a:r>
              <a:rPr lang="cs-CZ" sz="2400" dirty="0">
                <a:solidFill>
                  <a:srgbClr val="FF0000"/>
                </a:solidFill>
              </a:rPr>
              <a:t>Tip! </a:t>
            </a:r>
            <a:r>
              <a:rPr lang="cs-CZ" sz="2400" dirty="0"/>
              <a:t>Pro ukládání odborných článků můžete využít IS Apollo (</a:t>
            </a:r>
            <a:r>
              <a:rPr lang="cs-CZ" sz="2400" dirty="0">
                <a:hlinkClick r:id="rId2"/>
              </a:rPr>
              <a:t>návod</a:t>
            </a:r>
            <a:r>
              <a:rPr lang="cs-CZ" sz="2400" dirty="0"/>
              <a:t>), výsledky se zveřejňují v </a:t>
            </a:r>
            <a:r>
              <a:rPr lang="cs-CZ" sz="2400" dirty="0">
                <a:hlinkClick r:id="rId3"/>
              </a:rPr>
              <a:t>Digitální knihovně VUT</a:t>
            </a:r>
            <a:r>
              <a:rPr lang="cs-CZ" sz="2400" dirty="0"/>
              <a:t>, výsledky typu N lze uložit v Digitální knihovně </a:t>
            </a:r>
            <a:r>
              <a:rPr lang="cs-CZ" sz="2400" dirty="0">
                <a:hlinkClick r:id="rId2"/>
              </a:rPr>
              <a:t>na požádání</a:t>
            </a:r>
            <a:r>
              <a:rPr lang="cs-CZ" sz="2400" dirty="0"/>
              <a:t>, jsou poté přebírány repozitářem NUŠL, doporučovaný v příručce TAČR.</a:t>
            </a:r>
            <a:endParaRPr lang="cs-CZ" sz="2400" dirty="0">
              <a:solidFill>
                <a:srgbClr val="FF0000"/>
              </a:solidFill>
            </a:endParaRPr>
          </a:p>
          <a:p>
            <a:pPr marL="0" indent="0" algn="just">
              <a:buNone/>
            </a:pPr>
            <a:endParaRPr lang="cs-CZ" sz="2400" dirty="0"/>
          </a:p>
          <a:p>
            <a:endParaRPr lang="cs-CZ" sz="1600" dirty="0"/>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3864957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otevřený přístup</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lgn="just">
              <a:buNone/>
            </a:pPr>
            <a:r>
              <a:rPr lang="cs-CZ" sz="2400" dirty="0"/>
              <a:t>Otevřený přístup je příjemce povinen zajistit u těchto typů výsledků:</a:t>
            </a:r>
          </a:p>
          <a:p>
            <a:pPr marL="0" indent="0" algn="just">
              <a:buNone/>
            </a:pPr>
            <a:r>
              <a:rPr lang="cs-CZ" sz="2400" dirty="0"/>
              <a:t>•	N</a:t>
            </a:r>
            <a:r>
              <a:rPr lang="cs-CZ" sz="2400" baseline="-25000" dirty="0"/>
              <a:t>map</a:t>
            </a:r>
            <a:r>
              <a:rPr lang="cs-CZ" sz="2400" dirty="0"/>
              <a:t> – specializovaná mapa s odborným obsahem;</a:t>
            </a:r>
          </a:p>
          <a:p>
            <a:pPr marL="0" indent="0" algn="just">
              <a:buNone/>
            </a:pPr>
            <a:r>
              <a:rPr lang="cs-CZ" sz="2400" dirty="0"/>
              <a:t>•	N</a:t>
            </a:r>
            <a:r>
              <a:rPr lang="cs-CZ" sz="2400" baseline="-25000" dirty="0"/>
              <a:t>pam</a:t>
            </a:r>
            <a:r>
              <a:rPr lang="cs-CZ" sz="2400" dirty="0"/>
              <a:t> – památkový postup;</a:t>
            </a:r>
          </a:p>
          <a:p>
            <a:pPr marL="0" indent="0" algn="just">
              <a:buNone/>
            </a:pPr>
            <a:r>
              <a:rPr lang="cs-CZ" sz="2400" dirty="0"/>
              <a:t>•	N</a:t>
            </a:r>
            <a:r>
              <a:rPr lang="cs-CZ" sz="2400" baseline="-25000" dirty="0"/>
              <a:t>metA</a:t>
            </a:r>
            <a:r>
              <a:rPr lang="cs-CZ" sz="2400" dirty="0"/>
              <a:t> – metodika a postup akreditované oprávněným orgánem;</a:t>
            </a:r>
          </a:p>
          <a:p>
            <a:pPr marL="0" indent="0" algn="just">
              <a:buNone/>
            </a:pPr>
            <a:r>
              <a:rPr lang="cs-CZ" sz="2400" dirty="0"/>
              <a:t>•	N</a:t>
            </a:r>
            <a:r>
              <a:rPr lang="cs-CZ" sz="2400" baseline="-25000" dirty="0"/>
              <a:t>metC</a:t>
            </a:r>
            <a:r>
              <a:rPr lang="cs-CZ" sz="2400" dirty="0"/>
              <a:t> – metodika certifikovaná oprávněným;</a:t>
            </a:r>
          </a:p>
          <a:p>
            <a:pPr marL="0" indent="0" algn="just">
              <a:buNone/>
            </a:pPr>
            <a:r>
              <a:rPr lang="cs-CZ" sz="2400" dirty="0"/>
              <a:t>•	N</a:t>
            </a:r>
            <a:r>
              <a:rPr lang="cs-CZ" sz="2400" baseline="-25000" dirty="0"/>
              <a:t>metS</a:t>
            </a:r>
            <a:r>
              <a:rPr lang="cs-CZ" sz="2400" dirty="0"/>
              <a:t> – metodika schválená příslušným orgánem státní správy, do jehož 			   kompetence daná problematika spadá;</a:t>
            </a:r>
          </a:p>
          <a:p>
            <a:pPr marL="0" indent="0" algn="just">
              <a:buNone/>
            </a:pPr>
            <a:r>
              <a:rPr lang="cs-CZ" sz="2400" dirty="0"/>
              <a:t>•	J</a:t>
            </a:r>
            <a:r>
              <a:rPr lang="cs-CZ" sz="2400" baseline="-25000" dirty="0"/>
              <a:t>imp</a:t>
            </a:r>
            <a:r>
              <a:rPr lang="cs-CZ" sz="2400" dirty="0"/>
              <a:t>, J</a:t>
            </a:r>
            <a:r>
              <a:rPr lang="cs-CZ" sz="2400" baseline="-25000" dirty="0"/>
              <a:t>sc</a:t>
            </a:r>
            <a:r>
              <a:rPr lang="cs-CZ" sz="2400" dirty="0"/>
              <a:t>, J</a:t>
            </a:r>
            <a:r>
              <a:rPr lang="cs-CZ" sz="2400" baseline="-25000" dirty="0"/>
              <a:t>ost </a:t>
            </a:r>
            <a:r>
              <a:rPr lang="cs-CZ" sz="2400" dirty="0"/>
              <a:t>– recenzovaný odborný článek</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3438078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výzkumná data</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buNone/>
            </a:pPr>
            <a:r>
              <a:rPr lang="cs-CZ" sz="2400" dirty="0"/>
              <a:t>V návrhu projektu popsat způsob správy výzkumných dat a poskytnout informace o dostupnosti a způsobu šíření výsledků výzkumu a výzkumných dat, pokud byly vytvořeny za podpory z veřejných prostředků podle tohoto zákona, v souladu se zásadou, že výsledky výzkumu a výzkumná data nejsou zveřejňovány pouze </a:t>
            </a:r>
            <a:br>
              <a:rPr lang="cs-CZ" sz="2400" dirty="0"/>
            </a:br>
            <a:r>
              <a:rPr lang="cs-CZ" sz="2400" dirty="0"/>
              <a:t>v odůvodněných případech.</a:t>
            </a:r>
          </a:p>
          <a:p>
            <a:endParaRPr lang="cs-CZ" sz="2400" dirty="0"/>
          </a:p>
          <a:p>
            <a:r>
              <a:rPr lang="cs-CZ" sz="2400" dirty="0"/>
              <a:t>Příručka - </a:t>
            </a:r>
            <a:r>
              <a:rPr lang="cs-CZ" sz="2400" dirty="0">
                <a:hlinkClick r:id="rId2">
                  <a:extLst>
                    <a:ext uri="{A12FA001-AC4F-418D-AE19-62706E023703}">
                      <ahyp:hlinkClr xmlns:ahyp="http://schemas.microsoft.com/office/drawing/2018/hyperlinkcolor" val="tx"/>
                    </a:ext>
                  </a:extLst>
                </a:hlinkClick>
              </a:rPr>
              <a:t>Výzkumná data a otevřený přístup k výstupům/výsledkům</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1920409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výzkumná data</a:t>
            </a:r>
          </a:p>
        </p:txBody>
      </p:sp>
      <p:sp>
        <p:nvSpPr>
          <p:cNvPr id="3" name="Zástupný symbol pro obsah 2"/>
          <p:cNvSpPr>
            <a:spLocks noGrp="1"/>
          </p:cNvSpPr>
          <p:nvPr>
            <p:ph idx="1"/>
          </p:nvPr>
        </p:nvSpPr>
        <p:spPr>
          <a:xfrm>
            <a:off x="838200" y="1563077"/>
            <a:ext cx="10515600" cy="4929798"/>
          </a:xfrm>
        </p:spPr>
        <p:txBody>
          <a:bodyPr>
            <a:noAutofit/>
          </a:bodyPr>
          <a:lstStyle/>
          <a:p>
            <a:pPr indent="0" algn="just">
              <a:lnSpc>
                <a:spcPct val="115000"/>
              </a:lnSpc>
              <a:spcAft>
                <a:spcPts val="1200"/>
              </a:spcAft>
              <a:buNone/>
            </a:pPr>
            <a:r>
              <a:rPr lang="cs-CZ" sz="2000" b="1" dirty="0"/>
              <a:t>Stručný popis výzkumných dat – VZOR</a:t>
            </a:r>
            <a:endParaRPr lang="cs-CZ" sz="2000" dirty="0">
              <a:effectLst/>
              <a:ea typeface="Calibri" panose="020F0502020204030204" pitchFamily="34" charset="0"/>
              <a:cs typeface="Times New Roman" panose="02020603050405020304" pitchFamily="18" charset="0"/>
            </a:endParaRPr>
          </a:p>
          <a:p>
            <a:pPr indent="0" algn="just">
              <a:lnSpc>
                <a:spcPct val="115000"/>
              </a:lnSpc>
              <a:buNone/>
            </a:pPr>
            <a:r>
              <a:rPr lang="cs-CZ" sz="1600" dirty="0">
                <a:effectLst/>
                <a:ea typeface="Calibri" panose="020F0502020204030204" pitchFamily="34" charset="0"/>
                <a:cs typeface="Times New Roman" panose="02020603050405020304" pitchFamily="18" charset="0"/>
              </a:rPr>
              <a:t>V projektu se neuvažuje o použití již existujících dat. Data generovaná v průběhu projektu budou využita v rámci výzkumu a vývoje elektrochemických zdrojů a úložišť energie a jejich následné aplikace a systémové integrace. V projektu budou generovány následující typy výzkumných dat: NMR and HRMS, Elektrochemická data, Spektroskopická data. </a:t>
            </a:r>
          </a:p>
          <a:p>
            <a:pPr indent="0" algn="just">
              <a:lnSpc>
                <a:spcPct val="115000"/>
              </a:lnSpc>
              <a:buNone/>
            </a:pPr>
            <a:r>
              <a:rPr lang="cs-CZ" sz="1600" dirty="0">
                <a:effectLst/>
                <a:ea typeface="Calibri" panose="020F0502020204030204" pitchFamily="34" charset="0"/>
                <a:cs typeface="Times New Roman" panose="02020603050405020304" pitchFamily="18" charset="0"/>
              </a:rPr>
              <a:t>V průběhu projektu budou data průběžně ukládána na pravidelně zálohovaném ústavním sdíleném disku. Všechna data, u kterých to bude možné, budou zveřejňována a archivována ve vhodném standardizovaného formátu, otevřeného a přístupného bez potřeby komerčního software. Současně budou uchovávána i data ve formátu, v jakém jsou generována např. měřícím přístrojem s metadaty upřesňující původ dat a podmínky měření (která však obvykle k otevření vyžadují komerčního software). </a:t>
            </a:r>
          </a:p>
          <a:p>
            <a:pPr indent="0" algn="just">
              <a:lnSpc>
                <a:spcPct val="115000"/>
              </a:lnSpc>
              <a:buNone/>
            </a:pPr>
            <a:r>
              <a:rPr lang="cs-CZ" sz="1600" dirty="0">
                <a:effectLst/>
                <a:ea typeface="Calibri" panose="020F0502020204030204" pitchFamily="34" charset="0"/>
                <a:cs typeface="Times New Roman" panose="02020603050405020304" pitchFamily="18" charset="0"/>
              </a:rPr>
              <a:t>Pro data generovaná projektem se bude pracovat s filozofií </a:t>
            </a:r>
            <a:r>
              <a:rPr lang="cs-CZ" sz="1600" i="1" dirty="0">
                <a:effectLst/>
                <a:ea typeface="Calibri" panose="020F0502020204030204" pitchFamily="34" charset="0"/>
                <a:cs typeface="Times New Roman" panose="02020603050405020304" pitchFamily="18" charset="0"/>
              </a:rPr>
              <a:t>„otevřené jak jen možno“. </a:t>
            </a:r>
            <a:r>
              <a:rPr lang="cs-CZ" sz="1600" dirty="0">
                <a:effectLst/>
                <a:ea typeface="Calibri" panose="020F0502020204030204" pitchFamily="34" charset="0"/>
                <a:cs typeface="Times New Roman" panose="02020603050405020304" pitchFamily="18" charset="0"/>
              </a:rPr>
              <a:t>Některá data, která souvisí s plánovanými patentovými přihláškami či publikacemi, však nebude možno zpřístupnit v plném rozsahu okamžitě. Data však budou zveřejněna, jakmile omezení pominou. Zpřístupněná data budou volně dostupná a licencována pod jednou z licencí pro opětovné použití (např. Creative Commons). Datasety a metadatové záznamy budou publikovány na platformě </a:t>
            </a:r>
            <a:r>
              <a:rPr lang="en-US" sz="1600" dirty="0">
                <a:effectLst/>
                <a:ea typeface="Calibri" panose="020F0502020204030204" pitchFamily="34" charset="0"/>
                <a:cs typeface="Times New Roman" panose="02020603050405020304" pitchFamily="18" charset="0"/>
              </a:rPr>
              <a:t>Zenodo. </a:t>
            </a:r>
            <a:r>
              <a:rPr lang="cs-CZ" sz="1600" dirty="0">
                <a:effectLst/>
                <a:ea typeface="Calibri" panose="020F0502020204030204" pitchFamily="34" charset="0"/>
                <a:cs typeface="Times New Roman" panose="02020603050405020304" pitchFamily="18" charset="0"/>
              </a:rPr>
              <a:t>Pro každý zpřístupněný záznam bude repozitáře přiřazeno unikátní DOI (Digital Object Identifier). Metadata budou obsahovat všechny potřebné informace (zdroj dat, autory, licence a podobně). </a:t>
            </a:r>
          </a:p>
          <a:p>
            <a:pPr marL="0" indent="0">
              <a:buNone/>
            </a:pPr>
            <a:endParaRPr lang="cs-CZ" sz="1600" dirty="0">
              <a:solidFill>
                <a:srgbClr val="FF0000"/>
              </a:solidFill>
            </a:endParaRP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1571443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plán správy dat</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buNone/>
            </a:pPr>
            <a:r>
              <a:rPr lang="cs-CZ" sz="2400" dirty="0">
                <a:hlinkClick r:id="rId2"/>
              </a:rPr>
              <a:t>Plán správy dat </a:t>
            </a:r>
            <a:r>
              <a:rPr lang="cs-CZ" sz="2400" dirty="0"/>
              <a:t>– vzor dle TAČR</a:t>
            </a:r>
          </a:p>
          <a:p>
            <a:r>
              <a:rPr lang="cs-CZ" sz="2400" dirty="0"/>
              <a:t>Příjemce je povinen předložit Plán správy dat společně s první průběžnou zprávou a dále aktualizovanou verzi Plánu předkládat jako součást průběžné a závěrečné zprávy</a:t>
            </a:r>
          </a:p>
          <a:p>
            <a:endParaRPr lang="cs-CZ" sz="2400" dirty="0"/>
          </a:p>
          <a:p>
            <a:pPr marL="0" indent="0">
              <a:buNone/>
            </a:pPr>
            <a:r>
              <a:rPr lang="cs-CZ" sz="2400" b="1" dirty="0"/>
              <a:t>Náklady</a:t>
            </a:r>
          </a:p>
          <a:p>
            <a:r>
              <a:rPr lang="cs-CZ" sz="2400" dirty="0"/>
              <a:t>Případné publikační náklady spojené s publikováním v otevřených časopisech nebo publikačních platformách či náklady spojené s přípravou a uchováním dat jsou způsobilými náklady po dobu trvání projektu.</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418933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podkladová data</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buNone/>
            </a:pPr>
            <a:r>
              <a:rPr lang="cs-CZ" sz="2400" dirty="0"/>
              <a:t>podkladová data – data nezbytná k ověření výsledku</a:t>
            </a:r>
          </a:p>
          <a:p>
            <a:r>
              <a:rPr lang="cs-CZ" sz="2400" dirty="0"/>
              <a:t>zákon neukládá povinnost zveřejňovat, jen poskytovat na vyžádání</a:t>
            </a:r>
          </a:p>
          <a:p>
            <a:r>
              <a:rPr lang="cs-CZ" sz="2400" dirty="0"/>
              <a:t>TAČR nad rámec zákona povinnost zveřejnit ukládá u výsledků s povinným otevřeným přístupem (tedy Jimp, JSC, Jost, Nmap, Npam, NmetA, NmetC a NmetS </a:t>
            </a:r>
          </a:p>
          <a:p>
            <a:r>
              <a:rPr lang="cs-CZ" sz="2400" dirty="0"/>
              <a:t>nejpozději do konce řešení projektu</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473652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podkladová data</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lgn="just">
              <a:buNone/>
            </a:pPr>
            <a:r>
              <a:rPr lang="cs-CZ" sz="2400" dirty="0"/>
              <a:t>Není určeno, jaký druh licence či typ přístupu by měl příjemce upřednostňovat, avšak je doporučeno příjemcům, aby nepřeváděli autorská práva </a:t>
            </a:r>
            <a:br>
              <a:rPr lang="cs-CZ" sz="2400" dirty="0"/>
            </a:br>
            <a:r>
              <a:rPr lang="cs-CZ" sz="2400" dirty="0"/>
              <a:t>k výstupům/výsledkům a udělovali vydavateli pouze nutnou licenci k vydání. Dále doporučuje publikovat výstupy/výsledky pod veřejnými licencemi, např. Licence z rodiny </a:t>
            </a:r>
            <a:r>
              <a:rPr lang="cs-CZ" sz="2400" dirty="0">
                <a:hlinkClick r:id="rId2">
                  <a:extLst>
                    <a:ext uri="{A12FA001-AC4F-418D-AE19-62706E023703}">
                      <ahyp:hlinkClr xmlns:ahyp="http://schemas.microsoft.com/office/drawing/2018/hyperlinkcolor" val="tx"/>
                    </a:ext>
                  </a:extLst>
                </a:hlinkClick>
              </a:rPr>
              <a:t>Creative Commons</a:t>
            </a:r>
            <a:r>
              <a:rPr lang="cs-CZ" sz="2400" dirty="0"/>
              <a:t>.  </a:t>
            </a:r>
          </a:p>
          <a:p>
            <a:pPr marL="0" indent="0" algn="just">
              <a:buNone/>
            </a:pPr>
            <a:endParaRPr lang="cs-CZ" sz="2400" dirty="0"/>
          </a:p>
          <a:p>
            <a:pPr marL="0" indent="0" algn="just">
              <a:buNone/>
            </a:pPr>
            <a:r>
              <a:rPr lang="cs-CZ" sz="2400" dirty="0"/>
              <a:t>Výstup/výsledek a data musí být opatřeny perzistentním identifikátorem (např. DOI nebo handle). Perzistentní identifikátor typicky přiděluje vydavatel (v případě publikací) nebo repozitář (v případě výzkumných dat), proto při výběru vhodného repozitáře zkontrolujte, že perzistentní identifikátor vašemu výsledku přidělí. </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1666813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podkladová data</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buNone/>
            </a:pPr>
            <a:r>
              <a:rPr lang="cs-CZ" sz="2600" dirty="0"/>
              <a:t>Pro výzkumná data a jejich sdílení by měl platit přístup „as open as possible, as closed as necessary”, tedy co nejotevřenější, ale uzavřené podle potřeby s ohledem na zájmy příjemce. Výzkumná data nemusí být zveřejněna v případech, kdy by jejich zpřístupněním došlo k nepřiměřenému zásahu do:  </a:t>
            </a:r>
            <a:br>
              <a:rPr lang="cs-CZ" sz="2600" dirty="0"/>
            </a:br>
            <a:endParaRPr lang="cs-CZ" sz="2600" dirty="0"/>
          </a:p>
          <a:p>
            <a:pPr lvl="1" algn="just"/>
            <a:r>
              <a:rPr lang="cs-CZ" sz="2600" dirty="0"/>
              <a:t>práva na ochranu duševního vlastnictví</a:t>
            </a:r>
          </a:p>
          <a:p>
            <a:pPr lvl="1" algn="just"/>
            <a:r>
              <a:rPr lang="cs-CZ" sz="2600" dirty="0"/>
              <a:t>práva na ochranu soukromí a osobních údajů</a:t>
            </a:r>
          </a:p>
          <a:p>
            <a:pPr lvl="1" algn="just"/>
            <a:r>
              <a:rPr lang="cs-CZ" sz="2600" dirty="0"/>
              <a:t>práva na ochranu obchodního tajemství, bezpečnosti státu nebo jiných oprávněných zájmů příjemce (např. v případě možnosti obchodního využití)</a:t>
            </a:r>
          </a:p>
          <a:p>
            <a:pPr marL="0" indent="0" algn="just">
              <a:buNone/>
            </a:pPr>
            <a:r>
              <a:rPr lang="cs-CZ" sz="2600" dirty="0"/>
              <a:t>Pokud k výzkumným datům není poskytnut přístup nebo je přístup omezen, je nutné tuto skutečnost důkladně odůvodnit v Plánu správy dat a zveřejnit alespoň </a:t>
            </a:r>
            <a:r>
              <a:rPr lang="cs-CZ" sz="2600" b="1" dirty="0"/>
              <a:t>metadata</a:t>
            </a:r>
            <a:r>
              <a:rPr lang="cs-CZ" sz="2600" dirty="0"/>
              <a:t>. </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516053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metadata</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lnSpc>
                <a:spcPct val="100000"/>
              </a:lnSpc>
              <a:spcBef>
                <a:spcPts val="0"/>
              </a:spcBef>
              <a:buNone/>
            </a:pPr>
            <a:r>
              <a:rPr lang="cs-CZ" sz="2400" dirty="0"/>
              <a:t>Metadata uložených výzkumných dat musí být v souladu se zásadami FAIR veřejně dostupná (v rozsahu, v jakém jsou chráněny legitimní zájmy nebo omezení) a strojově čitelná. </a:t>
            </a:r>
          </a:p>
          <a:p>
            <a:pPr marL="0" indent="0">
              <a:lnSpc>
                <a:spcPct val="100000"/>
              </a:lnSpc>
              <a:spcBef>
                <a:spcPts val="0"/>
              </a:spcBef>
              <a:buNone/>
            </a:pPr>
            <a:endParaRPr lang="cs-CZ" sz="2400" dirty="0"/>
          </a:p>
          <a:p>
            <a:pPr marL="0" indent="0">
              <a:lnSpc>
                <a:spcPct val="100000"/>
              </a:lnSpc>
              <a:spcBef>
                <a:spcPts val="0"/>
              </a:spcBef>
              <a:buNone/>
            </a:pPr>
            <a:r>
              <a:rPr lang="cs-CZ" sz="2400" dirty="0"/>
              <a:t>Metadata povinné údaje:</a:t>
            </a:r>
          </a:p>
          <a:p>
            <a:pPr>
              <a:lnSpc>
                <a:spcPct val="100000"/>
              </a:lnSpc>
              <a:spcBef>
                <a:spcPts val="0"/>
              </a:spcBef>
            </a:pPr>
            <a:r>
              <a:rPr lang="cs-CZ" sz="2400" dirty="0"/>
              <a:t>název dat</a:t>
            </a:r>
          </a:p>
          <a:p>
            <a:pPr>
              <a:lnSpc>
                <a:spcPct val="100000"/>
              </a:lnSpc>
              <a:spcBef>
                <a:spcPts val="0"/>
              </a:spcBef>
            </a:pPr>
            <a:r>
              <a:rPr lang="cs-CZ" sz="2400" dirty="0"/>
              <a:t>celá jména tvůrců a přispěvatelů</a:t>
            </a:r>
          </a:p>
          <a:p>
            <a:pPr>
              <a:lnSpc>
                <a:spcPct val="100000"/>
              </a:lnSpc>
              <a:spcBef>
                <a:spcPts val="0"/>
              </a:spcBef>
            </a:pPr>
            <a:r>
              <a:rPr lang="cs-CZ" sz="2400" dirty="0"/>
              <a:t>informace o poskytovateli podpory, programu a projektu </a:t>
            </a:r>
          </a:p>
          <a:p>
            <a:pPr>
              <a:lnSpc>
                <a:spcPct val="100000"/>
              </a:lnSpc>
              <a:spcBef>
                <a:spcPts val="0"/>
              </a:spcBef>
            </a:pPr>
            <a:r>
              <a:rPr lang="cs-CZ" sz="2400" dirty="0"/>
              <a:t>datum publikování</a:t>
            </a:r>
          </a:p>
          <a:p>
            <a:pPr>
              <a:lnSpc>
                <a:spcPct val="100000"/>
              </a:lnSpc>
              <a:spcBef>
                <a:spcPts val="0"/>
              </a:spcBef>
            </a:pPr>
            <a:r>
              <a:rPr lang="cs-CZ" sz="2400" dirty="0"/>
              <a:t>jazyk dat</a:t>
            </a:r>
          </a:p>
          <a:p>
            <a:pPr>
              <a:lnSpc>
                <a:spcPct val="100000"/>
              </a:lnSpc>
              <a:spcBef>
                <a:spcPts val="0"/>
              </a:spcBef>
            </a:pPr>
            <a:r>
              <a:rPr lang="cs-CZ" sz="2400" dirty="0"/>
              <a:t>délku embarga </a:t>
            </a:r>
          </a:p>
          <a:p>
            <a:pPr>
              <a:lnSpc>
                <a:spcPct val="100000"/>
              </a:lnSpc>
              <a:spcBef>
                <a:spcPts val="0"/>
              </a:spcBef>
            </a:pPr>
            <a:r>
              <a:rPr lang="cs-CZ" sz="2400" dirty="0"/>
              <a:t>perzistentní (trvalý) identifikátor (například Digital Object Identifier “DOI”) </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383384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Vědecká data – zákonná úprava</a:t>
            </a:r>
          </a:p>
        </p:txBody>
      </p:sp>
      <p:sp>
        <p:nvSpPr>
          <p:cNvPr id="3" name="Zástupný symbol pro obsah 2"/>
          <p:cNvSpPr>
            <a:spLocks noGrp="1"/>
          </p:cNvSpPr>
          <p:nvPr>
            <p:ph idx="1"/>
          </p:nvPr>
        </p:nvSpPr>
        <p:spPr/>
        <p:txBody>
          <a:bodyPr>
            <a:normAutofit/>
          </a:bodyPr>
          <a:lstStyle/>
          <a:p>
            <a:pPr marL="0" indent="0">
              <a:buNone/>
            </a:pPr>
            <a:r>
              <a:rPr lang="cs-CZ" sz="2400" b="1" dirty="0"/>
              <a:t>Novela zákon č. 130/2002 Sb. z roku 2022</a:t>
            </a:r>
          </a:p>
          <a:p>
            <a:pPr marL="0" indent="0">
              <a:buNone/>
            </a:pPr>
            <a:r>
              <a:rPr lang="cs-CZ" sz="2400" dirty="0"/>
              <a:t>Zákon o podpoře výzkumu a vývoje z veřejných prostředků a o změně některých souvisejících zákonů (zákon o podpoře výzkumu a vývoje)</a:t>
            </a:r>
          </a:p>
          <a:p>
            <a:pPr marL="0" indent="0">
              <a:buNone/>
            </a:pPr>
            <a:endParaRPr lang="cs-CZ" sz="2400" dirty="0"/>
          </a:p>
          <a:p>
            <a:pPr marL="0" indent="0">
              <a:buNone/>
            </a:pPr>
            <a:r>
              <a:rPr lang="cs-CZ" sz="2400" dirty="0"/>
              <a:t>Povinnost zveřejňovat/poskytovat výzkumná data k výsledkům podpořených </a:t>
            </a:r>
            <a:br>
              <a:rPr lang="cs-CZ" sz="2400" dirty="0"/>
            </a:br>
            <a:r>
              <a:rPr lang="cs-CZ" sz="2400" dirty="0"/>
              <a:t>z veřejných zdrojů a to pro všechny projekty z veřejných soutěží ve výzkumu, vývoji </a:t>
            </a:r>
            <a:br>
              <a:rPr lang="cs-CZ" sz="2400" dirty="0"/>
            </a:br>
            <a:r>
              <a:rPr lang="cs-CZ" sz="2400" dirty="0"/>
              <a:t>a inovacích, mezinárodních výzev i veřejných zakázek ve VaVaI vyhlášených </a:t>
            </a:r>
            <a:br>
              <a:rPr lang="cs-CZ" sz="2400" dirty="0"/>
            </a:br>
            <a:r>
              <a:rPr lang="cs-CZ" sz="2400" dirty="0"/>
              <a:t>po 1. 9. 2022.</a:t>
            </a:r>
          </a:p>
        </p:txBody>
      </p:sp>
    </p:spTree>
    <p:extLst>
      <p:ext uri="{BB962C8B-B14F-4D97-AF65-F5344CB8AC3E}">
        <p14:creationId xmlns:p14="http://schemas.microsoft.com/office/powerpoint/2010/main" val="1455537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metadata</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lnSpc>
                <a:spcPct val="100000"/>
              </a:lnSpc>
              <a:spcBef>
                <a:spcPts val="0"/>
              </a:spcBef>
              <a:buNone/>
            </a:pPr>
            <a:r>
              <a:rPr lang="cs-CZ" sz="2400" dirty="0"/>
              <a:t>Dále se doporučuje uvádět i další údaje jako jsou: </a:t>
            </a:r>
          </a:p>
          <a:p>
            <a:pPr>
              <a:lnSpc>
                <a:spcPct val="100000"/>
              </a:lnSpc>
              <a:spcBef>
                <a:spcPts val="0"/>
              </a:spcBef>
            </a:pPr>
            <a:r>
              <a:rPr lang="cs-CZ" sz="2400" dirty="0"/>
              <a:t>licenční podmínky</a:t>
            </a:r>
          </a:p>
          <a:p>
            <a:pPr>
              <a:lnSpc>
                <a:spcPct val="100000"/>
              </a:lnSpc>
              <a:spcBef>
                <a:spcPts val="0"/>
              </a:spcBef>
            </a:pPr>
            <a:r>
              <a:rPr lang="cs-CZ" sz="2400" dirty="0"/>
              <a:t>trvalé identifikátory osob, organizací a podpory </a:t>
            </a:r>
          </a:p>
          <a:p>
            <a:pPr>
              <a:lnSpc>
                <a:spcPct val="100000"/>
              </a:lnSpc>
              <a:spcBef>
                <a:spcPts val="0"/>
              </a:spcBef>
            </a:pPr>
            <a:endParaRPr lang="cs-CZ" sz="2400" dirty="0"/>
          </a:p>
          <a:p>
            <a:pPr marL="0" indent="0">
              <a:lnSpc>
                <a:spcPct val="100000"/>
              </a:lnSpc>
              <a:spcBef>
                <a:spcPts val="0"/>
              </a:spcBef>
              <a:buNone/>
            </a:pPr>
            <a:r>
              <a:rPr lang="cs-CZ" sz="2400" dirty="0"/>
              <a:t>Příjemci by měli poskytnout prostřednictvím repozitáře dostatečné informace o všech dalších výsledcích výzkumu nebo nástrojích a instrumentů potřebných k opětovnému využití výzkumných dat nebo k jejich validaci. Tyto informace se uvádí do souboru README.</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2380884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vykazování dat</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lnSpc>
                <a:spcPct val="100000"/>
              </a:lnSpc>
              <a:spcBef>
                <a:spcPts val="0"/>
              </a:spcBef>
              <a:buNone/>
            </a:pPr>
            <a:r>
              <a:rPr lang="cs-CZ" sz="2400" b="1" dirty="0"/>
              <a:t>Povinnost</a:t>
            </a:r>
          </a:p>
          <a:p>
            <a:pPr marL="0" indent="0">
              <a:lnSpc>
                <a:spcPct val="100000"/>
              </a:lnSpc>
              <a:spcBef>
                <a:spcPts val="0"/>
              </a:spcBef>
              <a:buNone/>
            </a:pPr>
            <a:r>
              <a:rPr lang="cs-CZ" sz="2400" dirty="0"/>
              <a:t>Předat informace o výzkumných datech do </a:t>
            </a:r>
            <a:r>
              <a:rPr lang="cs-CZ" sz="2400" b="1" dirty="0"/>
              <a:t>RIV (kolonka R97) </a:t>
            </a:r>
            <a:r>
              <a:rPr lang="cs-CZ" sz="2400" dirty="0"/>
              <a:t>a údaje v průběhu </a:t>
            </a:r>
            <a:br>
              <a:rPr lang="cs-CZ" sz="2400" dirty="0"/>
            </a:br>
            <a:r>
              <a:rPr lang="cs-CZ" sz="2400" dirty="0"/>
              <a:t>5 let od ukončení projektu aktualizovat (např. pokud již pominuly důvody pro nezveřejnění dat, např. pokud se nepodařilo výsledek obchodně využít).</a:t>
            </a:r>
          </a:p>
          <a:p>
            <a:pPr marL="0" indent="0">
              <a:lnSpc>
                <a:spcPct val="100000"/>
              </a:lnSpc>
              <a:spcBef>
                <a:spcPts val="0"/>
              </a:spcBef>
              <a:buNone/>
            </a:pPr>
            <a:endParaRPr lang="cs-CZ" sz="2400" dirty="0"/>
          </a:p>
          <a:p>
            <a:pPr marL="0" indent="0">
              <a:lnSpc>
                <a:spcPct val="100000"/>
              </a:lnSpc>
              <a:spcBef>
                <a:spcPts val="0"/>
              </a:spcBef>
              <a:buNone/>
            </a:pPr>
            <a:r>
              <a:rPr lang="cs-CZ" sz="2400" dirty="0"/>
              <a:t>Do kolonky se vyplňuje URL odkaz na údaje výzkumu zveřejněné v repozitáři. Je preferován perzistentní odkaz (nejčastěji DOI nebo handle) – datasety ho získají při uložení do repozitáře.  </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3239710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vert="horz" lIns="91440" tIns="45720" rIns="91440" bIns="45720" rtlCol="0" anchor="ctr">
            <a:normAutofit/>
          </a:bodyPr>
          <a:lstStyle/>
          <a:p>
            <a:r>
              <a:rPr lang="cs-CZ" dirty="0"/>
              <a:t>Program SIGMA – poskytování dat</a:t>
            </a:r>
          </a:p>
        </p:txBody>
      </p:sp>
      <p:sp>
        <p:nvSpPr>
          <p:cNvPr id="3" name="Zástupný symbol pro obsah 2"/>
          <p:cNvSpPr>
            <a:spLocks noGrp="1"/>
          </p:cNvSpPr>
          <p:nvPr>
            <p:ph idx="1"/>
          </p:nvPr>
        </p:nvSpPr>
        <p:spPr>
          <a:xfrm>
            <a:off x="838200" y="1563077"/>
            <a:ext cx="10515600" cy="4929798"/>
          </a:xfrm>
        </p:spPr>
        <p:txBody>
          <a:bodyPr>
            <a:noAutofit/>
          </a:bodyPr>
          <a:lstStyle/>
          <a:p>
            <a:pPr marL="0" indent="0">
              <a:buNone/>
            </a:pPr>
            <a:r>
              <a:rPr lang="cs-CZ" sz="2400" dirty="0"/>
              <a:t>Příjemci mají povinnost bezplatně poskytnout výzkumná data na základě žádosti </a:t>
            </a:r>
            <a:br>
              <a:rPr lang="cs-CZ" sz="2400" dirty="0"/>
            </a:br>
            <a:r>
              <a:rPr lang="cs-CZ" sz="2400" dirty="0"/>
              <a:t>(§ 12a)</a:t>
            </a:r>
          </a:p>
          <a:p>
            <a:endParaRPr lang="cs-CZ" sz="2400" dirty="0"/>
          </a:p>
          <a:p>
            <a:pPr marL="0" indent="0">
              <a:buNone/>
            </a:pPr>
            <a:r>
              <a:rPr lang="cs-CZ" sz="2400" dirty="0"/>
              <a:t>příjemce musí tato data poskytnout a to vždy, pokud:</a:t>
            </a:r>
          </a:p>
          <a:p>
            <a:pPr marL="342900" indent="-342900">
              <a:buFont typeface="Arial" panose="020B0604020202020204" pitchFamily="34" charset="0"/>
              <a:buChar char="•"/>
            </a:pPr>
            <a:r>
              <a:rPr lang="cs-CZ" sz="2400" dirty="0"/>
              <a:t>data vznikla se 100% veřejnou podporou (i kombinace účelové a institucionální);</a:t>
            </a:r>
          </a:p>
          <a:p>
            <a:pPr marL="342900" indent="-342900">
              <a:buFont typeface="Arial" panose="020B0604020202020204" pitchFamily="34" charset="0"/>
              <a:buChar char="•"/>
            </a:pPr>
            <a:r>
              <a:rPr lang="cs-CZ" sz="2400" dirty="0"/>
              <a:t>data nejsou chráněná podle zákonů upravujících ochranu výsledků autorské, vynálezecké nebo obdobné tvůrčí činnosti nebo která jsou chráněna toliko zvláštním právem pořizovatele databáze podle jiného právního předpisu, jehož je příjemce vykonavatelem;</a:t>
            </a:r>
          </a:p>
          <a:p>
            <a:pPr marL="342900" indent="-342900">
              <a:buFont typeface="Arial" panose="020B0604020202020204" pitchFamily="34" charset="0"/>
              <a:buChar char="•"/>
            </a:pPr>
            <a:r>
              <a:rPr lang="cs-CZ" sz="2400" dirty="0"/>
              <a:t>a pokud uplynulo 12 měsíců od ukončení poskytování podpory.</a:t>
            </a:r>
          </a:p>
        </p:txBody>
      </p:sp>
      <p:pic>
        <p:nvPicPr>
          <p:cNvPr id="5" name="Zástupný obsah 4">
            <a:extLst>
              <a:ext uri="{FF2B5EF4-FFF2-40B4-BE49-F238E27FC236}">
                <a16:creationId xmlns:a16="http://schemas.microsoft.com/office/drawing/2014/main" id="{484F0BEF-1459-4FAD-BEBF-1C6CD6069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6521" y="238857"/>
            <a:ext cx="1214805" cy="1214805"/>
          </a:xfrm>
          <a:prstGeom prst="rect">
            <a:avLst/>
          </a:prstGeom>
        </p:spPr>
      </p:pic>
    </p:spTree>
    <p:extLst>
      <p:ext uri="{BB962C8B-B14F-4D97-AF65-F5344CB8AC3E}">
        <p14:creationId xmlns:p14="http://schemas.microsoft.com/office/powerpoint/2010/main" val="966088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DMP  - online nástroje</a:t>
            </a:r>
          </a:p>
        </p:txBody>
      </p:sp>
      <p:sp>
        <p:nvSpPr>
          <p:cNvPr id="3" name="Zástupný symbol pro obsah 2"/>
          <p:cNvSpPr>
            <a:spLocks noGrp="1"/>
          </p:cNvSpPr>
          <p:nvPr>
            <p:ph idx="1"/>
          </p:nvPr>
        </p:nvSpPr>
        <p:spPr/>
        <p:txBody>
          <a:bodyPr>
            <a:normAutofit/>
          </a:bodyPr>
          <a:lstStyle/>
          <a:p>
            <a:r>
              <a:rPr lang="cs-CZ" sz="2400" dirty="0"/>
              <a:t>Data Stewardship Wizard</a:t>
            </a:r>
            <a:endParaRPr lang="cs-CZ" sz="2400" dirty="0">
              <a:hlinkClick r:id="rId3">
                <a:extLst>
                  <a:ext uri="{A12FA001-AC4F-418D-AE19-62706E023703}">
                    <ahyp:hlinkClr xmlns:ahyp="http://schemas.microsoft.com/office/drawing/2018/hyperlinkcolor" val="tx"/>
                  </a:ext>
                </a:extLst>
              </a:hlinkClick>
            </a:endParaRPr>
          </a:p>
          <a:p>
            <a:pPr marL="400050" lvl="1" indent="0">
              <a:buNone/>
            </a:pPr>
            <a:r>
              <a:rPr lang="cs-CZ" sz="2400" dirty="0">
                <a:hlinkClick r:id="rId3"/>
              </a:rPr>
              <a:t>https://ds-wizard.org/</a:t>
            </a:r>
            <a:endParaRPr lang="cs-CZ" sz="2400" dirty="0"/>
          </a:p>
          <a:p>
            <a:pPr marL="400050" lvl="1" indent="0">
              <a:buNone/>
            </a:pPr>
            <a:r>
              <a:rPr lang="cs-CZ" sz="2400" dirty="0">
                <a:hlinkClick r:id="rId4"/>
              </a:rPr>
              <a:t>https://vutbr.ds-wizard.org/</a:t>
            </a:r>
            <a:endParaRPr lang="cs-CZ" sz="2400" dirty="0"/>
          </a:p>
          <a:p>
            <a:endParaRPr lang="cs-CZ" sz="1200" dirty="0"/>
          </a:p>
          <a:p>
            <a:r>
              <a:rPr lang="cs-CZ" sz="2400" dirty="0"/>
              <a:t>Argos</a:t>
            </a:r>
          </a:p>
          <a:p>
            <a:pPr marL="400050" lvl="1" indent="0">
              <a:buNone/>
            </a:pPr>
            <a:r>
              <a:rPr lang="cs-CZ" sz="2400" dirty="0">
                <a:hlinkClick r:id="rId5"/>
              </a:rPr>
              <a:t>https://argos.openaire.eu/</a:t>
            </a:r>
            <a:r>
              <a:rPr lang="cs-CZ" sz="2400" dirty="0"/>
              <a:t> </a:t>
            </a:r>
          </a:p>
          <a:p>
            <a:pPr marL="0" indent="0">
              <a:buNone/>
            </a:pPr>
            <a:endParaRPr lang="cs-CZ" sz="1200" dirty="0"/>
          </a:p>
          <a:p>
            <a:r>
              <a:rPr lang="cs-CZ" sz="2400" dirty="0"/>
              <a:t>DMP online: </a:t>
            </a:r>
          </a:p>
          <a:p>
            <a:pPr marL="400050" lvl="1" indent="0">
              <a:buNone/>
            </a:pPr>
            <a:r>
              <a:rPr lang="cs-CZ" sz="2400" dirty="0">
                <a:hlinkClick r:id="rId6"/>
              </a:rPr>
              <a:t>https://dmponline.dcc.ac.uk/</a:t>
            </a:r>
            <a:endParaRPr lang="cs-CZ" sz="2400" dirty="0"/>
          </a:p>
          <a:p>
            <a:endParaRPr lang="cs-CZ" sz="2200" dirty="0"/>
          </a:p>
        </p:txBody>
      </p:sp>
      <p:pic>
        <p:nvPicPr>
          <p:cNvPr id="4" name="Grafický objekt 3">
            <a:extLst>
              <a:ext uri="{FF2B5EF4-FFF2-40B4-BE49-F238E27FC236}">
                <a16:creationId xmlns:a16="http://schemas.microsoft.com/office/drawing/2014/main" id="{EF08D434-4F69-40B6-A6EE-996274A8CB1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257769" y="1937109"/>
            <a:ext cx="2219401" cy="610011"/>
          </a:xfrm>
          <a:prstGeom prst="rect">
            <a:avLst/>
          </a:prstGeom>
        </p:spPr>
      </p:pic>
      <p:grpSp>
        <p:nvGrpSpPr>
          <p:cNvPr id="5" name="Skupina 4">
            <a:extLst>
              <a:ext uri="{FF2B5EF4-FFF2-40B4-BE49-F238E27FC236}">
                <a16:creationId xmlns:a16="http://schemas.microsoft.com/office/drawing/2014/main" id="{35471349-675F-44D7-9EB9-A9877CA13757}"/>
              </a:ext>
            </a:extLst>
          </p:cNvPr>
          <p:cNvGrpSpPr/>
          <p:nvPr/>
        </p:nvGrpSpPr>
        <p:grpSpPr>
          <a:xfrm>
            <a:off x="8987167" y="4639176"/>
            <a:ext cx="2490003" cy="619230"/>
            <a:chOff x="4662616" y="4860324"/>
            <a:chExt cx="6251818" cy="1554743"/>
          </a:xfrm>
        </p:grpSpPr>
        <p:sp>
          <p:nvSpPr>
            <p:cNvPr id="6" name="Obdélník 5">
              <a:extLst>
                <a:ext uri="{FF2B5EF4-FFF2-40B4-BE49-F238E27FC236}">
                  <a16:creationId xmlns:a16="http://schemas.microsoft.com/office/drawing/2014/main" id="{52FC1112-557C-4A54-8B5E-A15EE1142F58}"/>
                </a:ext>
              </a:extLst>
            </p:cNvPr>
            <p:cNvSpPr/>
            <p:nvPr/>
          </p:nvSpPr>
          <p:spPr>
            <a:xfrm>
              <a:off x="4662616" y="4860324"/>
              <a:ext cx="6251818" cy="1554743"/>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7" name="Obrázek 6" descr="Obsah obrázku text, klipart&#10;&#10;Popis byl vytvořen automaticky">
              <a:extLst>
                <a:ext uri="{FF2B5EF4-FFF2-40B4-BE49-F238E27FC236}">
                  <a16:creationId xmlns:a16="http://schemas.microsoft.com/office/drawing/2014/main" id="{3879B618-59B7-48BD-A91B-1D1C81E2200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99686" y="5009522"/>
              <a:ext cx="6016764" cy="1243587"/>
            </a:xfrm>
            <a:prstGeom prst="rect">
              <a:avLst/>
            </a:prstGeom>
          </p:spPr>
        </p:pic>
      </p:grpSp>
      <p:pic>
        <p:nvPicPr>
          <p:cNvPr id="8" name="Grafický objekt 7">
            <a:extLst>
              <a:ext uri="{FF2B5EF4-FFF2-40B4-BE49-F238E27FC236}">
                <a16:creationId xmlns:a16="http://schemas.microsoft.com/office/drawing/2014/main" id="{59EC3DD4-419B-45F1-8B80-8153D8E4A7E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686470" y="3429000"/>
            <a:ext cx="1790700" cy="742950"/>
          </a:xfrm>
          <a:prstGeom prst="rect">
            <a:avLst/>
          </a:prstGeom>
        </p:spPr>
      </p:pic>
    </p:spTree>
    <p:extLst>
      <p:ext uri="{BB962C8B-B14F-4D97-AF65-F5344CB8AC3E}">
        <p14:creationId xmlns:p14="http://schemas.microsoft.com/office/powerpoint/2010/main" val="13724657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Plánované semináře</a:t>
            </a:r>
          </a:p>
        </p:txBody>
      </p:sp>
      <p:sp>
        <p:nvSpPr>
          <p:cNvPr id="3" name="Zástupný symbol pro obsah 2"/>
          <p:cNvSpPr>
            <a:spLocks noGrp="1"/>
          </p:cNvSpPr>
          <p:nvPr>
            <p:ph idx="1"/>
          </p:nvPr>
        </p:nvSpPr>
        <p:spPr>
          <a:xfrm>
            <a:off x="838200" y="1795164"/>
            <a:ext cx="9372600" cy="4730179"/>
          </a:xfrm>
        </p:spPr>
        <p:txBody>
          <a:bodyPr>
            <a:normAutofit/>
          </a:bodyPr>
          <a:lstStyle/>
          <a:p>
            <a:pPr marL="0" indent="0">
              <a:buNone/>
            </a:pPr>
            <a:r>
              <a:rPr lang="cs-CZ" sz="2400" dirty="0"/>
              <a:t>Témata:</a:t>
            </a:r>
          </a:p>
          <a:p>
            <a:r>
              <a:rPr lang="cs-CZ" sz="2400" dirty="0"/>
              <a:t>Otevřený přístup k publikační činnosti</a:t>
            </a:r>
          </a:p>
          <a:p>
            <a:r>
              <a:rPr lang="cs-CZ" sz="2400" dirty="0"/>
              <a:t>Výzkumná data a práce s nimi</a:t>
            </a:r>
          </a:p>
          <a:p>
            <a:r>
              <a:rPr lang="cs-CZ" sz="2400" dirty="0"/>
              <a:t>Tvorba Plánu správy dat a nástroje</a:t>
            </a:r>
          </a:p>
          <a:p>
            <a:endParaRPr lang="cs-CZ" sz="2400" dirty="0"/>
          </a:p>
          <a:p>
            <a:r>
              <a:rPr lang="cs-CZ" sz="2400" dirty="0"/>
              <a:t>duben 2023</a:t>
            </a:r>
          </a:p>
          <a:p>
            <a:pPr marL="0" indent="0">
              <a:buNone/>
            </a:pPr>
            <a:endParaRPr lang="cs-CZ" sz="2400" dirty="0"/>
          </a:p>
          <a:p>
            <a:pPr marL="0" indent="0">
              <a:buNone/>
            </a:pPr>
            <a:endParaRPr lang="cs-CZ" sz="2400" i="1" dirty="0"/>
          </a:p>
          <a:p>
            <a:pPr marL="0" indent="0">
              <a:buNone/>
            </a:pPr>
            <a:endParaRPr lang="cs-CZ" sz="2400" i="1" dirty="0"/>
          </a:p>
        </p:txBody>
      </p:sp>
      <p:pic>
        <p:nvPicPr>
          <p:cNvPr id="5" name="Grafický objekt 4">
            <a:extLst>
              <a:ext uri="{FF2B5EF4-FFF2-40B4-BE49-F238E27FC236}">
                <a16:creationId xmlns:a16="http://schemas.microsoft.com/office/drawing/2014/main" id="{7C34F97A-FFE2-493A-A53D-9CF2E91857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84232" y="620688"/>
            <a:ext cx="3745633" cy="878605"/>
          </a:xfrm>
          <a:prstGeom prst="rect">
            <a:avLst/>
          </a:prstGeom>
        </p:spPr>
      </p:pic>
    </p:spTree>
    <p:extLst>
      <p:ext uri="{BB962C8B-B14F-4D97-AF65-F5344CB8AC3E}">
        <p14:creationId xmlns:p14="http://schemas.microsoft.com/office/powerpoint/2010/main" val="1276015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Podpora na VUT</a:t>
            </a:r>
          </a:p>
        </p:txBody>
      </p:sp>
      <p:sp>
        <p:nvSpPr>
          <p:cNvPr id="3" name="Zástupný symbol pro obsah 2"/>
          <p:cNvSpPr>
            <a:spLocks noGrp="1"/>
          </p:cNvSpPr>
          <p:nvPr>
            <p:ph idx="1"/>
          </p:nvPr>
        </p:nvSpPr>
        <p:spPr>
          <a:xfrm>
            <a:off x="838200" y="1795164"/>
            <a:ext cx="9372600" cy="4730179"/>
          </a:xfrm>
        </p:spPr>
        <p:txBody>
          <a:bodyPr>
            <a:normAutofit fontScale="85000" lnSpcReduction="20000"/>
          </a:bodyPr>
          <a:lstStyle/>
          <a:p>
            <a:pPr marL="0" indent="0">
              <a:buNone/>
            </a:pPr>
            <a:r>
              <a:rPr lang="cs-CZ" b="1" dirty="0"/>
              <a:t>Základní informace </a:t>
            </a:r>
            <a:r>
              <a:rPr lang="cs-CZ" dirty="0"/>
              <a:t>- </a:t>
            </a:r>
            <a:r>
              <a:rPr lang="cs-CZ" dirty="0">
                <a:hlinkClick r:id="rId3"/>
              </a:rPr>
              <a:t>https://www.vut.cz/vav/openscience</a:t>
            </a:r>
            <a:endParaRPr lang="cs-CZ" dirty="0"/>
          </a:p>
          <a:p>
            <a:pPr marL="0" indent="0">
              <a:buNone/>
            </a:pPr>
            <a:endParaRPr lang="cs-CZ" dirty="0"/>
          </a:p>
          <a:p>
            <a:pPr marL="0" indent="0">
              <a:buNone/>
            </a:pPr>
            <a:r>
              <a:rPr lang="cs-CZ" b="1" dirty="0"/>
              <a:t>Poskytovaná podpora </a:t>
            </a:r>
          </a:p>
          <a:p>
            <a:r>
              <a:rPr lang="cs-CZ" dirty="0"/>
              <a:t>pomoc s tvorbou data management plánu</a:t>
            </a:r>
          </a:p>
          <a:p>
            <a:r>
              <a:rPr lang="cs-CZ" dirty="0"/>
              <a:t>pomoc s volbou vhodného datového repozitáře</a:t>
            </a:r>
          </a:p>
          <a:p>
            <a:r>
              <a:rPr lang="cs-CZ" dirty="0"/>
              <a:t>konzultace k naplňování povinností v souvislosti s open science dle podmínek poskytovatelů financí</a:t>
            </a:r>
          </a:p>
          <a:p>
            <a:r>
              <a:rPr lang="cs-CZ" dirty="0"/>
              <a:t>skupinová a individuální školení v oblastech open science - především open access a správy výzkumných dat</a:t>
            </a:r>
          </a:p>
          <a:p>
            <a:pPr marL="0" indent="0">
              <a:buNone/>
            </a:pPr>
            <a:endParaRPr lang="cs-CZ" dirty="0"/>
          </a:p>
          <a:p>
            <a:pPr marL="0" indent="0">
              <a:buNone/>
            </a:pPr>
            <a:r>
              <a:rPr lang="cs-CZ" b="1" dirty="0"/>
              <a:t>Kontakty </a:t>
            </a:r>
            <a:r>
              <a:rPr lang="cs-CZ" dirty="0"/>
              <a:t>- Ústřední knihovna VUT  </a:t>
            </a:r>
          </a:p>
          <a:p>
            <a:r>
              <a:rPr lang="cs-CZ" dirty="0"/>
              <a:t>Petra Dědičová (</a:t>
            </a:r>
            <a:r>
              <a:rPr lang="cs-CZ" dirty="0">
                <a:hlinkClick r:id="rId4"/>
              </a:rPr>
              <a:t>dedicova@vut.cz</a:t>
            </a:r>
            <a:r>
              <a:rPr lang="cs-CZ" dirty="0"/>
              <a:t>, klapka 5142) </a:t>
            </a:r>
          </a:p>
          <a:p>
            <a:r>
              <a:rPr lang="cs-CZ" dirty="0"/>
              <a:t>Jan Skůpa (</a:t>
            </a:r>
            <a:r>
              <a:rPr lang="cs-CZ" dirty="0">
                <a:hlinkClick r:id="rId5"/>
              </a:rPr>
              <a:t>skupa@vut.cz</a:t>
            </a:r>
            <a:r>
              <a:rPr lang="cs-CZ" dirty="0"/>
              <a:t>, klapka 5125)  </a:t>
            </a:r>
          </a:p>
          <a:p>
            <a:endParaRPr lang="cs-CZ" dirty="0">
              <a:effectLst/>
            </a:endParaRPr>
          </a:p>
          <a:p>
            <a:pPr marL="0" indent="0">
              <a:buNone/>
            </a:pPr>
            <a:endParaRPr lang="cs-CZ" dirty="0"/>
          </a:p>
          <a:p>
            <a:pPr marL="0" indent="0">
              <a:buNone/>
            </a:pPr>
            <a:endParaRPr lang="cs-CZ" i="1" dirty="0"/>
          </a:p>
        </p:txBody>
      </p:sp>
      <p:pic>
        <p:nvPicPr>
          <p:cNvPr id="5" name="Grafický objekt 4">
            <a:extLst>
              <a:ext uri="{FF2B5EF4-FFF2-40B4-BE49-F238E27FC236}">
                <a16:creationId xmlns:a16="http://schemas.microsoft.com/office/drawing/2014/main" id="{0507ED7C-ED7D-4DCF-8049-91A4EEE9C5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184232" y="620688"/>
            <a:ext cx="3745633" cy="878605"/>
          </a:xfrm>
          <a:prstGeom prst="rect">
            <a:avLst/>
          </a:prstGeom>
        </p:spPr>
      </p:pic>
    </p:spTree>
    <p:extLst>
      <p:ext uri="{BB962C8B-B14F-4D97-AF65-F5344CB8AC3E}">
        <p14:creationId xmlns:p14="http://schemas.microsoft.com/office/powerpoint/2010/main" val="4206721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Použitá literatura</a:t>
            </a:r>
          </a:p>
        </p:txBody>
      </p:sp>
      <p:sp>
        <p:nvSpPr>
          <p:cNvPr id="3" name="Zástupný symbol pro obsah 2"/>
          <p:cNvSpPr>
            <a:spLocks noGrp="1"/>
          </p:cNvSpPr>
          <p:nvPr>
            <p:ph idx="1"/>
          </p:nvPr>
        </p:nvSpPr>
        <p:spPr>
          <a:xfrm>
            <a:off x="838200" y="1531816"/>
            <a:ext cx="10515600" cy="5004655"/>
          </a:xfrm>
        </p:spPr>
        <p:txBody>
          <a:bodyPr>
            <a:normAutofit fontScale="25000" lnSpcReduction="20000"/>
          </a:bodyPr>
          <a:lstStyle/>
          <a:p>
            <a:pPr marL="0" indent="0">
              <a:buNone/>
            </a:pPr>
            <a:endParaRPr lang="cs-CZ" sz="5600" dirty="0">
              <a:latin typeface="+mj-lt"/>
              <a:hlinkClick r:id="rId2"/>
            </a:endParaRPr>
          </a:p>
          <a:p>
            <a:pPr marL="0" indent="0">
              <a:buNone/>
            </a:pPr>
            <a:r>
              <a:rPr lang="cs-CZ" sz="5600" b="0" i="0" dirty="0">
                <a:solidFill>
                  <a:srgbClr val="333333"/>
                </a:solidFill>
                <a:effectLst/>
              </a:rPr>
              <a:t>CENTRUM PRO PODPORU OPEN SCIENCE. Podmínky poskytovatelů financí </a:t>
            </a:r>
            <a:r>
              <a:rPr lang="en-US" sz="5600" dirty="0"/>
              <a:t> [online]</a:t>
            </a:r>
            <a:r>
              <a:rPr lang="cs-CZ" sz="5600" dirty="0"/>
              <a:t> </a:t>
            </a:r>
            <a:r>
              <a:rPr lang="cs-CZ" sz="5600" b="0" i="0" dirty="0">
                <a:solidFill>
                  <a:srgbClr val="333333"/>
                </a:solidFill>
                <a:effectLst/>
              </a:rPr>
              <a:t>© 2022 </a:t>
            </a:r>
            <a:r>
              <a:rPr lang="en-US" sz="5600" dirty="0"/>
              <a:t>[cit. </a:t>
            </a:r>
            <a:r>
              <a:rPr lang="cs-CZ" sz="5600" dirty="0"/>
              <a:t>6</a:t>
            </a:r>
            <a:r>
              <a:rPr lang="en-US" sz="5600" dirty="0"/>
              <a:t>-1</a:t>
            </a:r>
            <a:r>
              <a:rPr lang="cs-CZ" sz="5600" dirty="0"/>
              <a:t>0-</a:t>
            </a:r>
            <a:r>
              <a:rPr lang="en-US" sz="5600" dirty="0"/>
              <a:t>20</a:t>
            </a:r>
            <a:r>
              <a:rPr lang="cs-CZ" sz="5600" dirty="0"/>
              <a:t>22</a:t>
            </a:r>
            <a:r>
              <a:rPr lang="en-US" sz="5600" dirty="0"/>
              <a:t>]</a:t>
            </a:r>
            <a:r>
              <a:rPr lang="cs-CZ" sz="5600" dirty="0"/>
              <a:t>. Dostupné z:</a:t>
            </a:r>
            <a:r>
              <a:rPr lang="cs-CZ" sz="5600" i="1" dirty="0"/>
              <a:t> </a:t>
            </a:r>
            <a:r>
              <a:rPr lang="cs-CZ" sz="5600" i="1" dirty="0">
                <a:hlinkClick r:id="rId3"/>
              </a:rPr>
              <a:t>https://openscience.cuni.cz/OSCI-54.html</a:t>
            </a:r>
            <a:endParaRPr lang="cs-CZ" sz="5600" i="1" dirty="0"/>
          </a:p>
          <a:p>
            <a:pPr marL="0" indent="0">
              <a:buNone/>
            </a:pPr>
            <a:r>
              <a:rPr lang="en-US" sz="5600" dirty="0"/>
              <a:t>CORTI, Louise. </a:t>
            </a:r>
            <a:r>
              <a:rPr lang="en-US" sz="5600" i="1" dirty="0"/>
              <a:t>Managing and sharing research data: a guide to good practice</a:t>
            </a:r>
            <a:r>
              <a:rPr lang="en-US" sz="5600" dirty="0"/>
              <a:t>. 1st pub. Los Angeles: SAGE, 2014, x, 222 s. ISBN 978-1-4462-6726-4.</a:t>
            </a:r>
            <a:endParaRPr lang="cs-CZ" sz="5600" dirty="0"/>
          </a:p>
          <a:p>
            <a:pPr marL="0" indent="0">
              <a:buNone/>
            </a:pPr>
            <a:r>
              <a:rPr lang="cs-CZ" sz="5600" dirty="0"/>
              <a:t>DONNELLY, M. </a:t>
            </a:r>
            <a:r>
              <a:rPr lang="cs-CZ" sz="5600" i="1" dirty="0"/>
              <a:t>Facilitate Open Science Training for </a:t>
            </a:r>
            <a:r>
              <a:rPr lang="cs-CZ" sz="5600" i="1" dirty="0" err="1"/>
              <a:t>Europena</a:t>
            </a:r>
            <a:r>
              <a:rPr lang="cs-CZ" sz="5600" i="1" dirty="0"/>
              <a:t> </a:t>
            </a:r>
            <a:r>
              <a:rPr lang="cs-CZ" sz="5600" i="1" dirty="0" err="1"/>
              <a:t>Researcher</a:t>
            </a:r>
            <a:r>
              <a:rPr lang="cs-CZ" sz="5600" i="1" dirty="0"/>
              <a:t> </a:t>
            </a:r>
            <a:r>
              <a:rPr lang="en-US" sz="5600" dirty="0"/>
              <a:t>[online]</a:t>
            </a:r>
            <a:r>
              <a:rPr lang="cs-CZ" sz="5600" dirty="0"/>
              <a:t>.</a:t>
            </a:r>
            <a:r>
              <a:rPr lang="en-US" sz="5600" dirty="0"/>
              <a:t> </a:t>
            </a:r>
            <a:r>
              <a:rPr lang="cs-CZ" sz="5600" dirty="0"/>
              <a:t>22 </a:t>
            </a:r>
            <a:r>
              <a:rPr lang="cs-CZ" sz="5600" dirty="0" err="1"/>
              <a:t>October</a:t>
            </a:r>
            <a:r>
              <a:rPr lang="cs-CZ" sz="5600" dirty="0"/>
              <a:t> 2014 </a:t>
            </a:r>
            <a:r>
              <a:rPr lang="en-US" sz="5600" dirty="0"/>
              <a:t>[cit. 7-11</a:t>
            </a:r>
            <a:r>
              <a:rPr lang="cs-CZ" sz="5600" dirty="0"/>
              <a:t>-</a:t>
            </a:r>
            <a:r>
              <a:rPr lang="en-US" sz="5600" dirty="0"/>
              <a:t>2014]</a:t>
            </a:r>
            <a:r>
              <a:rPr lang="cs-CZ" sz="5600" dirty="0"/>
              <a:t>. Dostupné z: </a:t>
            </a:r>
            <a:r>
              <a:rPr lang="cs-CZ" sz="5600" dirty="0">
                <a:hlinkClick r:id="rId2"/>
              </a:rPr>
              <a:t>https://www.fosteropenscience.eu/sites/default/files/pdf/259.pdf</a:t>
            </a:r>
            <a:endParaRPr lang="cs-CZ" sz="5600" dirty="0">
              <a:hlinkClick r:id="rId4"/>
            </a:endParaRPr>
          </a:p>
          <a:p>
            <a:pPr marL="0" indent="0">
              <a:buNone/>
            </a:pPr>
            <a:r>
              <a:rPr lang="cs-CZ" sz="5600" dirty="0"/>
              <a:t>MENDELU. ÚSTAV VĚDECKO-PEDAGOGICKÝCH INFORMACÍ A SLUŽEB. Novela zákona č. 130/2002 Sb. o podpoře výzkumu, experimentálního vývoje a inovací z veřejných prostředků. Https://uvis.mendelu.cz/ [online]. [cit. 2023-02-24]. Dostupné z: </a:t>
            </a:r>
            <a:r>
              <a:rPr lang="cs-CZ" sz="5600" dirty="0">
                <a:hlinkClick r:id="rId5"/>
              </a:rPr>
              <a:t>https://uvis.mendelu.cz/zakon-130-2022</a:t>
            </a:r>
            <a:endParaRPr lang="cs-CZ" sz="5600" dirty="0"/>
          </a:p>
          <a:p>
            <a:pPr marL="0" indent="0">
              <a:buNone/>
            </a:pPr>
            <a:r>
              <a:rPr lang="cs-CZ" sz="5600" dirty="0"/>
              <a:t>RESEARCH DATA NETHERLANDS. </a:t>
            </a:r>
            <a:r>
              <a:rPr lang="cs-CZ" sz="5600" i="1" dirty="0" err="1"/>
              <a:t>Organising</a:t>
            </a:r>
            <a:r>
              <a:rPr lang="cs-CZ" sz="5600" i="1" dirty="0"/>
              <a:t> </a:t>
            </a:r>
            <a:r>
              <a:rPr lang="cs-CZ" sz="5600" i="1" dirty="0" err="1"/>
              <a:t>research</a:t>
            </a:r>
            <a:r>
              <a:rPr lang="cs-CZ" sz="5600" i="1" dirty="0"/>
              <a:t> data</a:t>
            </a:r>
            <a:r>
              <a:rPr lang="en-US" sz="5600" dirty="0"/>
              <a:t> [online]</a:t>
            </a:r>
            <a:r>
              <a:rPr lang="cs-CZ" sz="5600" dirty="0"/>
              <a:t>. </a:t>
            </a:r>
            <a:r>
              <a:rPr lang="en-US" sz="5600" dirty="0"/>
              <a:t>[cit. </a:t>
            </a:r>
            <a:r>
              <a:rPr lang="cs-CZ" sz="5600" dirty="0"/>
              <a:t>6</a:t>
            </a:r>
            <a:r>
              <a:rPr lang="en-US" sz="5600" dirty="0"/>
              <a:t>-1</a:t>
            </a:r>
            <a:r>
              <a:rPr lang="cs-CZ" sz="5600" dirty="0"/>
              <a:t>0-</a:t>
            </a:r>
            <a:r>
              <a:rPr lang="en-US" sz="5600" dirty="0"/>
              <a:t>20</a:t>
            </a:r>
            <a:r>
              <a:rPr lang="cs-CZ" sz="5600" dirty="0"/>
              <a:t>22</a:t>
            </a:r>
            <a:r>
              <a:rPr lang="en-US" sz="5600" dirty="0"/>
              <a:t>]</a:t>
            </a:r>
            <a:r>
              <a:rPr lang="cs-CZ" sz="5600" dirty="0"/>
              <a:t>. Dostupné z:</a:t>
            </a:r>
            <a:r>
              <a:rPr lang="cs-CZ" sz="5600" i="1" dirty="0">
                <a:hlinkClick r:id="rId6"/>
              </a:rPr>
              <a:t>https://datasupport.researchdata.nl/en/start-the-course/iii-research-phase/organising-data</a:t>
            </a:r>
            <a:endParaRPr lang="cs-CZ" sz="5600" i="1" dirty="0"/>
          </a:p>
          <a:p>
            <a:pPr marL="0" indent="0">
              <a:buNone/>
            </a:pPr>
            <a:r>
              <a:rPr lang="cs-CZ" sz="5600" dirty="0"/>
              <a:t>ROZENBERG, D</a:t>
            </a:r>
            <a:r>
              <a:rPr lang="cs-CZ" sz="5600" i="1" dirty="0"/>
              <a:t>. </a:t>
            </a:r>
            <a:r>
              <a:rPr lang="cs-CZ" sz="5600" i="1" dirty="0" err="1"/>
              <a:t>Research</a:t>
            </a:r>
            <a:r>
              <a:rPr lang="cs-CZ" sz="5600" i="1" dirty="0"/>
              <a:t> Data Management </a:t>
            </a:r>
            <a:r>
              <a:rPr lang="cs-CZ" sz="5600" i="1" dirty="0" err="1"/>
              <a:t>Services</a:t>
            </a:r>
            <a:r>
              <a:rPr lang="cs-CZ" sz="5600" i="1" dirty="0"/>
              <a:t> </a:t>
            </a:r>
            <a:r>
              <a:rPr lang="cs-CZ" sz="5600" i="1" dirty="0" err="1"/>
              <a:t>at</a:t>
            </a:r>
            <a:r>
              <a:rPr lang="cs-CZ" sz="5600" i="1" dirty="0"/>
              <a:t> </a:t>
            </a:r>
            <a:r>
              <a:rPr lang="cs-CZ" sz="5600" i="1" dirty="0" err="1"/>
              <a:t>Royal</a:t>
            </a:r>
            <a:r>
              <a:rPr lang="cs-CZ" sz="5600" i="1" dirty="0"/>
              <a:t> </a:t>
            </a:r>
            <a:r>
              <a:rPr lang="cs-CZ" sz="5600" i="1" dirty="0" err="1"/>
              <a:t>Holloway</a:t>
            </a:r>
            <a:r>
              <a:rPr lang="cs-CZ" sz="5600" i="1" dirty="0"/>
              <a:t> </a:t>
            </a:r>
            <a:r>
              <a:rPr lang="en-US" sz="5600" dirty="0"/>
              <a:t>[online]</a:t>
            </a:r>
            <a:r>
              <a:rPr lang="cs-CZ" sz="5600" dirty="0"/>
              <a:t>.</a:t>
            </a:r>
            <a:r>
              <a:rPr lang="en-US" sz="5600" dirty="0"/>
              <a:t> </a:t>
            </a:r>
            <a:r>
              <a:rPr lang="cs-CZ" sz="5600" dirty="0"/>
              <a:t>22 </a:t>
            </a:r>
            <a:r>
              <a:rPr lang="cs-CZ" sz="5600" dirty="0" err="1"/>
              <a:t>October</a:t>
            </a:r>
            <a:r>
              <a:rPr lang="cs-CZ" sz="5600" dirty="0"/>
              <a:t> 2014 </a:t>
            </a:r>
            <a:r>
              <a:rPr lang="en-US" sz="5600" dirty="0"/>
              <a:t>[cit. 7-11</a:t>
            </a:r>
            <a:r>
              <a:rPr lang="cs-CZ" sz="5600" dirty="0"/>
              <a:t>-</a:t>
            </a:r>
            <a:r>
              <a:rPr lang="en-US" sz="5600" dirty="0"/>
              <a:t>2014]</a:t>
            </a:r>
            <a:r>
              <a:rPr lang="cs-CZ" sz="5600" dirty="0"/>
              <a:t>. Dostupné z: </a:t>
            </a:r>
            <a:r>
              <a:rPr lang="cs-CZ" sz="5600" dirty="0">
                <a:hlinkClick r:id="rId4"/>
              </a:rPr>
              <a:t>https://www.fosteropenscience.eu/sites/default/files/pdf/257.pdf</a:t>
            </a:r>
            <a:endParaRPr lang="cs-CZ" sz="5600" dirty="0"/>
          </a:p>
          <a:p>
            <a:pPr marL="0" indent="0">
              <a:buNone/>
            </a:pPr>
            <a:r>
              <a:rPr lang="cs-CZ" sz="5600" dirty="0"/>
              <a:t>ŠVÁSTOVÁ, P. </a:t>
            </a:r>
            <a:r>
              <a:rPr lang="cs-CZ" sz="5600" i="1" dirty="0"/>
              <a:t>Digital </a:t>
            </a:r>
            <a:r>
              <a:rPr lang="cs-CZ" sz="5600" i="1" dirty="0" err="1"/>
              <a:t>Curation</a:t>
            </a:r>
            <a:r>
              <a:rPr lang="cs-CZ" sz="5600" i="1" dirty="0"/>
              <a:t> </a:t>
            </a:r>
            <a:r>
              <a:rPr lang="en-US" sz="5600" dirty="0"/>
              <a:t>[online]</a:t>
            </a:r>
            <a:r>
              <a:rPr lang="cs-CZ" sz="5600" dirty="0"/>
              <a:t>.</a:t>
            </a:r>
            <a:r>
              <a:rPr lang="en-US" sz="5600" dirty="0"/>
              <a:t> </a:t>
            </a:r>
            <a:r>
              <a:rPr lang="cs-CZ" sz="5600" dirty="0"/>
              <a:t>14.5.2014 MZK Brno </a:t>
            </a:r>
            <a:r>
              <a:rPr lang="en-US" sz="5600" dirty="0"/>
              <a:t>[cit. 7-11</a:t>
            </a:r>
            <a:r>
              <a:rPr lang="cs-CZ" sz="5600" dirty="0"/>
              <a:t>-</a:t>
            </a:r>
            <a:r>
              <a:rPr lang="en-US" sz="5600" dirty="0"/>
              <a:t>2014]</a:t>
            </a:r>
            <a:r>
              <a:rPr lang="cs-CZ" sz="5600" dirty="0"/>
              <a:t>. Dostupné z: </a:t>
            </a:r>
            <a:r>
              <a:rPr lang="cs-CZ" sz="5600" dirty="0">
                <a:hlinkClick r:id="rId7"/>
              </a:rPr>
              <a:t>http://www.slideshare.net/pavluskas/digital-curation-34938289</a:t>
            </a:r>
            <a:endParaRPr lang="cs-CZ" sz="5600" dirty="0"/>
          </a:p>
          <a:p>
            <a:pPr marL="0" indent="0">
              <a:buNone/>
            </a:pPr>
            <a:r>
              <a:rPr lang="cs-CZ" sz="5600" dirty="0"/>
              <a:t>TA ČR. </a:t>
            </a:r>
            <a:r>
              <a:rPr lang="cs-CZ" sz="5600" i="1" dirty="0"/>
              <a:t>Výzkumná data a otevřený přístup k výstupům/výsledkům </a:t>
            </a:r>
            <a:r>
              <a:rPr lang="en-US" sz="5600" dirty="0"/>
              <a:t>[online]</a:t>
            </a:r>
            <a:r>
              <a:rPr lang="cs-CZ" sz="5600" dirty="0"/>
              <a:t>. </a:t>
            </a:r>
            <a:r>
              <a:rPr lang="en-US" sz="5600" dirty="0"/>
              <a:t> </a:t>
            </a:r>
            <a:r>
              <a:rPr lang="cs-CZ" sz="5600" dirty="0"/>
              <a:t>verze č.1 2023 </a:t>
            </a:r>
            <a:r>
              <a:rPr lang="en-US" sz="5600" dirty="0"/>
              <a:t>[cit. </a:t>
            </a:r>
            <a:r>
              <a:rPr lang="cs-CZ" sz="5600" dirty="0"/>
              <a:t>21</a:t>
            </a:r>
            <a:r>
              <a:rPr lang="en-US" sz="5600" dirty="0"/>
              <a:t>-</a:t>
            </a:r>
            <a:r>
              <a:rPr lang="cs-CZ" sz="5600" dirty="0"/>
              <a:t>02-</a:t>
            </a:r>
            <a:r>
              <a:rPr lang="en-US" sz="5600" dirty="0"/>
              <a:t>20</a:t>
            </a:r>
            <a:r>
              <a:rPr lang="cs-CZ" sz="5600" dirty="0"/>
              <a:t>23</a:t>
            </a:r>
            <a:r>
              <a:rPr lang="en-US" sz="5600" dirty="0"/>
              <a:t>]</a:t>
            </a:r>
            <a:r>
              <a:rPr lang="cs-CZ" sz="5600" dirty="0"/>
              <a:t>. Dostupné z: </a:t>
            </a:r>
            <a:r>
              <a:rPr lang="cs-CZ" sz="5600" dirty="0">
                <a:hlinkClick r:id="rId8"/>
              </a:rPr>
              <a:t>https://www.tacr.cz/wp-content/uploads/documents/2023/02/06/1675692068_V%C3%BDzkumn%C3%A1%20data%20a%20otev%C5%99en%C3%BD%20p%C5%99%C3%ADstup%20k%20v%C3%BDstup%C5%AFm%20-%20v%C3%BDsledk%C5%AFm.pdf</a:t>
            </a:r>
            <a:endParaRPr lang="cs-CZ" sz="5600" dirty="0"/>
          </a:p>
          <a:p>
            <a:pPr marL="0" indent="0">
              <a:buNone/>
            </a:pPr>
            <a:r>
              <a:rPr lang="cs-CZ" sz="5600" b="0" i="0" dirty="0">
                <a:solidFill>
                  <a:srgbClr val="333333"/>
                </a:solidFill>
                <a:effectLst/>
              </a:rPr>
              <a:t>TURKYILMAZ-VAN DER VELDEN, Yasemin a </a:t>
            </a:r>
            <a:r>
              <a:rPr lang="cs-CZ" sz="5600" dirty="0">
                <a:solidFill>
                  <a:srgbClr val="333333"/>
                </a:solidFill>
              </a:rPr>
              <a:t>TEPEREK, Marta</a:t>
            </a:r>
            <a:r>
              <a:rPr lang="cs-CZ" sz="5600" b="0" i="0" dirty="0">
                <a:solidFill>
                  <a:srgbClr val="333333"/>
                </a:solidFill>
                <a:effectLst/>
              </a:rPr>
              <a:t>. </a:t>
            </a:r>
            <a:r>
              <a:rPr lang="cs-CZ" sz="5600" b="0" i="1" dirty="0" err="1">
                <a:solidFill>
                  <a:srgbClr val="333333"/>
                </a:solidFill>
                <a:effectLst/>
              </a:rPr>
              <a:t>Managing</a:t>
            </a:r>
            <a:r>
              <a:rPr lang="cs-CZ" sz="5600" b="0" i="1" dirty="0">
                <a:solidFill>
                  <a:srgbClr val="333333"/>
                </a:solidFill>
                <a:effectLst/>
              </a:rPr>
              <a:t> and </a:t>
            </a:r>
            <a:r>
              <a:rPr lang="cs-CZ" sz="5600" b="0" i="1" dirty="0" err="1">
                <a:solidFill>
                  <a:srgbClr val="333333"/>
                </a:solidFill>
                <a:effectLst/>
              </a:rPr>
              <a:t>making</a:t>
            </a:r>
            <a:r>
              <a:rPr lang="cs-CZ" sz="5600" b="0" i="1" dirty="0">
                <a:solidFill>
                  <a:srgbClr val="333333"/>
                </a:solidFill>
                <a:effectLst/>
              </a:rPr>
              <a:t> </a:t>
            </a:r>
            <a:r>
              <a:rPr lang="cs-CZ" sz="5600" b="0" i="1" dirty="0" err="1">
                <a:solidFill>
                  <a:srgbClr val="333333"/>
                </a:solidFill>
                <a:effectLst/>
              </a:rPr>
              <a:t>the</a:t>
            </a:r>
            <a:r>
              <a:rPr lang="cs-CZ" sz="5600" b="0" i="1" dirty="0">
                <a:solidFill>
                  <a:srgbClr val="333333"/>
                </a:solidFill>
                <a:effectLst/>
              </a:rPr>
              <a:t> most </a:t>
            </a:r>
            <a:r>
              <a:rPr lang="cs-CZ" sz="5600" b="0" i="1" dirty="0" err="1">
                <a:solidFill>
                  <a:srgbClr val="333333"/>
                </a:solidFill>
                <a:effectLst/>
              </a:rPr>
              <a:t>of</a:t>
            </a:r>
            <a:r>
              <a:rPr lang="cs-CZ" sz="5600" b="0" i="1" dirty="0">
                <a:solidFill>
                  <a:srgbClr val="333333"/>
                </a:solidFill>
                <a:effectLst/>
              </a:rPr>
              <a:t> </a:t>
            </a:r>
            <a:r>
              <a:rPr lang="cs-CZ" sz="5600" b="0" i="1" dirty="0" err="1">
                <a:solidFill>
                  <a:srgbClr val="333333"/>
                </a:solidFill>
                <a:effectLst/>
              </a:rPr>
              <a:t>your</a:t>
            </a:r>
            <a:r>
              <a:rPr lang="cs-CZ" sz="5600" b="0" i="1" dirty="0">
                <a:solidFill>
                  <a:srgbClr val="333333"/>
                </a:solidFill>
                <a:effectLst/>
              </a:rPr>
              <a:t> data</a:t>
            </a:r>
            <a:r>
              <a:rPr lang="en-US" sz="5600" dirty="0"/>
              <a:t> [online]</a:t>
            </a:r>
            <a:r>
              <a:rPr lang="cs-CZ" sz="5600" b="0" i="0" dirty="0">
                <a:solidFill>
                  <a:srgbClr val="333333"/>
                </a:solidFill>
                <a:effectLst/>
              </a:rPr>
              <a:t>. </a:t>
            </a:r>
            <a:r>
              <a:rPr lang="cs-CZ" sz="5600" b="0" i="0" dirty="0" err="1">
                <a:solidFill>
                  <a:srgbClr val="333333"/>
                </a:solidFill>
                <a:effectLst/>
              </a:rPr>
              <a:t>Zenodo</a:t>
            </a:r>
            <a:r>
              <a:rPr lang="cs-CZ" sz="5600" dirty="0">
                <a:solidFill>
                  <a:srgbClr val="333333"/>
                </a:solidFill>
              </a:rPr>
              <a:t>, </a:t>
            </a:r>
            <a:r>
              <a:rPr lang="cs-CZ" sz="5600" b="0" i="0" dirty="0">
                <a:solidFill>
                  <a:srgbClr val="333333"/>
                </a:solidFill>
                <a:effectLst/>
              </a:rPr>
              <a:t>June 27, 2018 </a:t>
            </a:r>
            <a:r>
              <a:rPr lang="en-US" sz="5600" dirty="0"/>
              <a:t>[cit. </a:t>
            </a:r>
            <a:r>
              <a:rPr lang="cs-CZ" sz="5600" dirty="0"/>
              <a:t>6</a:t>
            </a:r>
            <a:r>
              <a:rPr lang="en-US" sz="5600" dirty="0"/>
              <a:t>-1</a:t>
            </a:r>
            <a:r>
              <a:rPr lang="cs-CZ" sz="5600" dirty="0"/>
              <a:t>0-</a:t>
            </a:r>
            <a:r>
              <a:rPr lang="en-US" sz="5600" dirty="0"/>
              <a:t>20</a:t>
            </a:r>
            <a:r>
              <a:rPr lang="cs-CZ" sz="5600" dirty="0"/>
              <a:t>22</a:t>
            </a:r>
            <a:r>
              <a:rPr lang="en-US" sz="5600" dirty="0"/>
              <a:t>]</a:t>
            </a:r>
            <a:r>
              <a:rPr lang="cs-CZ" sz="5600" dirty="0"/>
              <a:t>. Dostupné z: </a:t>
            </a:r>
            <a:r>
              <a:rPr lang="cs-CZ" sz="5600" b="0" i="0" dirty="0">
                <a:solidFill>
                  <a:srgbClr val="333333"/>
                </a:solidFill>
                <a:effectLst/>
                <a:hlinkClick r:id="rId9"/>
              </a:rPr>
              <a:t>https://doi.org/10.5281/zenodo.1299201</a:t>
            </a:r>
            <a:endParaRPr lang="cs-CZ" sz="5600" b="0" i="0" dirty="0">
              <a:solidFill>
                <a:srgbClr val="333333"/>
              </a:solidFill>
              <a:effectLst/>
            </a:endParaRPr>
          </a:p>
          <a:p>
            <a:pPr marL="0" indent="0">
              <a:buNone/>
            </a:pPr>
            <a:r>
              <a:rPr lang="cs-CZ" sz="5600" dirty="0"/>
              <a:t>UK.DATA ARCHIVE. </a:t>
            </a:r>
            <a:r>
              <a:rPr lang="cs-CZ" sz="5600" dirty="0" err="1"/>
              <a:t>Create</a:t>
            </a:r>
            <a:r>
              <a:rPr lang="cs-CZ" sz="5600" dirty="0"/>
              <a:t> and </a:t>
            </a:r>
            <a:r>
              <a:rPr lang="cs-CZ" sz="5600" dirty="0" err="1"/>
              <a:t>Manage</a:t>
            </a:r>
            <a:r>
              <a:rPr lang="cs-CZ" sz="5600" dirty="0"/>
              <a:t> data. </a:t>
            </a:r>
            <a:r>
              <a:rPr lang="cs-CZ" sz="5600" i="1" dirty="0"/>
              <a:t>Data-archive.ac.uk</a:t>
            </a:r>
            <a:r>
              <a:rPr lang="cs-CZ" sz="5600" dirty="0"/>
              <a:t> </a:t>
            </a:r>
            <a:r>
              <a:rPr lang="en-US" sz="5600" dirty="0"/>
              <a:t>[online]</a:t>
            </a:r>
            <a:r>
              <a:rPr lang="cs-CZ" sz="5600" dirty="0"/>
              <a:t>.</a:t>
            </a:r>
            <a:r>
              <a:rPr lang="en-US" sz="5600" dirty="0"/>
              <a:t> © Copyright 2002-2014 University of Essex. All rights reserved</a:t>
            </a:r>
            <a:r>
              <a:rPr lang="cs-CZ" sz="5600" dirty="0"/>
              <a:t> </a:t>
            </a:r>
            <a:r>
              <a:rPr lang="en-US" sz="5600" dirty="0"/>
              <a:t>[cit. 7-11</a:t>
            </a:r>
            <a:r>
              <a:rPr lang="cs-CZ" sz="5600" dirty="0"/>
              <a:t>-</a:t>
            </a:r>
            <a:r>
              <a:rPr lang="en-US" sz="5600" dirty="0"/>
              <a:t>2014]</a:t>
            </a:r>
            <a:r>
              <a:rPr lang="cs-CZ" sz="5600" dirty="0"/>
              <a:t>. Dostupné z: </a:t>
            </a:r>
            <a:r>
              <a:rPr lang="cs-CZ" sz="5600" dirty="0">
                <a:hlinkClick r:id="rId10"/>
              </a:rPr>
              <a:t>http://www.data-archive.ac.uk/create-manage/copyright</a:t>
            </a:r>
            <a:endParaRPr lang="cs-CZ" sz="5600" dirty="0"/>
          </a:p>
          <a:p>
            <a:pPr marL="0" indent="0">
              <a:buNone/>
            </a:pPr>
            <a:endParaRPr lang="cs-CZ" i="1" dirty="0">
              <a:latin typeface="+mj-lt"/>
            </a:endParaRPr>
          </a:p>
        </p:txBody>
      </p:sp>
    </p:spTree>
    <p:extLst>
      <p:ext uri="{BB962C8B-B14F-4D97-AF65-F5344CB8AC3E}">
        <p14:creationId xmlns:p14="http://schemas.microsoft.com/office/powerpoint/2010/main" val="1396742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Vědecká data – definice</a:t>
            </a:r>
          </a:p>
        </p:txBody>
      </p:sp>
      <p:sp>
        <p:nvSpPr>
          <p:cNvPr id="3" name="Zástupný symbol pro obsah 2"/>
          <p:cNvSpPr>
            <a:spLocks noGrp="1"/>
          </p:cNvSpPr>
          <p:nvPr>
            <p:ph idx="1"/>
          </p:nvPr>
        </p:nvSpPr>
        <p:spPr/>
        <p:txBody>
          <a:bodyPr>
            <a:normAutofit/>
          </a:bodyPr>
          <a:lstStyle/>
          <a:p>
            <a:pPr marL="0" indent="0">
              <a:buNone/>
            </a:pPr>
            <a:r>
              <a:rPr lang="pl-PL" sz="2400" dirty="0"/>
              <a:t>§ 2 odst. 2 písm. o) zákona 130/2002 Sb.</a:t>
            </a:r>
            <a:endParaRPr lang="cs-CZ" sz="2400" dirty="0"/>
          </a:p>
          <a:p>
            <a:pPr marL="0" indent="0">
              <a:buNone/>
            </a:pPr>
            <a:r>
              <a:rPr lang="cs-CZ" sz="2400" i="1" dirty="0"/>
              <a:t>Výzkumnými daty se rozumí informace, s výjimkou vědeckých publikací, v elektronické podobě, které jsou shromažďovány nebo vytvářeny v průběhu výzkumu nebo vývoje a jsou používány jako důkazy v procesu výzkumu nebo vývoje nebo které jsou obecně akceptovány výzkumnou obcí jako nezbytné k validaci zjištění a výsledků výzkumu nebo vývoje.</a:t>
            </a:r>
          </a:p>
          <a:p>
            <a:pPr marL="0" indent="0">
              <a:buNone/>
            </a:pPr>
            <a:endParaRPr lang="cs-CZ" sz="2400" dirty="0"/>
          </a:p>
          <a:p>
            <a:pPr marL="0" indent="0">
              <a:buNone/>
            </a:pPr>
            <a:r>
              <a:rPr lang="cs-CZ" sz="2400" dirty="0"/>
              <a:t>Za vědecká data se dají považovat: </a:t>
            </a:r>
          </a:p>
          <a:p>
            <a:r>
              <a:rPr lang="cs-CZ" sz="2400" dirty="0"/>
              <a:t>Primární data (např. získaná z přístrojů)</a:t>
            </a:r>
          </a:p>
          <a:p>
            <a:r>
              <a:rPr lang="cs-CZ" sz="2400" dirty="0"/>
              <a:t>Sekundární data: dokumenty, tabulky, databáze, laboratorní protokoly, vizualizace, modely, software, obrázky, měření, výpočty aj.</a:t>
            </a:r>
          </a:p>
        </p:txBody>
      </p:sp>
    </p:spTree>
    <p:extLst>
      <p:ext uri="{BB962C8B-B14F-4D97-AF65-F5344CB8AC3E}">
        <p14:creationId xmlns:p14="http://schemas.microsoft.com/office/powerpoint/2010/main" val="46467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Dopady novely zákona 130/2002 Sb.</a:t>
            </a:r>
          </a:p>
        </p:txBody>
      </p:sp>
      <p:sp>
        <p:nvSpPr>
          <p:cNvPr id="3" name="Zástupný symbol pro obsah 2"/>
          <p:cNvSpPr>
            <a:spLocks noGrp="1"/>
          </p:cNvSpPr>
          <p:nvPr>
            <p:ph idx="1"/>
          </p:nvPr>
        </p:nvSpPr>
        <p:spPr/>
        <p:txBody>
          <a:bodyPr>
            <a:normAutofit/>
          </a:bodyPr>
          <a:lstStyle/>
          <a:p>
            <a:pPr marL="0" indent="0">
              <a:buNone/>
            </a:pPr>
            <a:r>
              <a:rPr lang="cs-CZ" sz="2400" dirty="0"/>
              <a:t>Smlouva o poskytnutí podpory na projekt musí nově obsahovat následující informace (§ 9):</a:t>
            </a:r>
            <a:endParaRPr lang="cs-CZ" sz="2400" i="1" dirty="0"/>
          </a:p>
          <a:p>
            <a:r>
              <a:rPr lang="cs-CZ" sz="2400" i="1" dirty="0"/>
              <a:t>Způsob správy výzkumných dat</a:t>
            </a:r>
          </a:p>
          <a:p>
            <a:r>
              <a:rPr lang="cs-CZ" sz="2400" i="1" dirty="0"/>
              <a:t>Informace o dostupnosti a způsobu šíření výsledků výzkumu a výzkumných dat, pokud byly vytvořeny za podpory z veřejných prostředků podle tohoto zákona, zásada, že výsledky výzkumu a výzkumná data nejsou zveřejňovány pouze v odůvodněných případech</a:t>
            </a:r>
          </a:p>
          <a:p>
            <a:endParaRPr lang="cs-CZ" sz="2400" i="1" dirty="0"/>
          </a:p>
          <a:p>
            <a:pPr marL="0" indent="0">
              <a:buNone/>
            </a:pPr>
            <a:r>
              <a:rPr lang="cs-CZ" sz="2400" dirty="0"/>
              <a:t>Povinnost publikovat v IS VaVaI také informace o výzkumných datech (§ 12 odst. 1). Povinnost publikovat tzv. metadata, ne samotná výzkumná data.</a:t>
            </a:r>
          </a:p>
        </p:txBody>
      </p:sp>
    </p:spTree>
    <p:extLst>
      <p:ext uri="{BB962C8B-B14F-4D97-AF65-F5344CB8AC3E}">
        <p14:creationId xmlns:p14="http://schemas.microsoft.com/office/powerpoint/2010/main" val="1161455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Výjimky zákona 130/2002 Sb.</a:t>
            </a:r>
          </a:p>
        </p:txBody>
      </p:sp>
      <p:sp>
        <p:nvSpPr>
          <p:cNvPr id="3" name="Zástupný symbol pro obsah 2"/>
          <p:cNvSpPr>
            <a:spLocks noGrp="1"/>
          </p:cNvSpPr>
          <p:nvPr>
            <p:ph idx="1"/>
          </p:nvPr>
        </p:nvSpPr>
        <p:spPr/>
        <p:txBody>
          <a:bodyPr>
            <a:normAutofit lnSpcReduction="10000"/>
          </a:bodyPr>
          <a:lstStyle/>
          <a:p>
            <a:pPr marL="0" indent="0">
              <a:buNone/>
            </a:pPr>
            <a:r>
              <a:rPr lang="cs-CZ" sz="2400" dirty="0"/>
              <a:t>Výjimky pro nezveřejnění informací o datech (§ 12 odst. 3):</a:t>
            </a:r>
          </a:p>
          <a:p>
            <a:pPr marL="0" indent="0">
              <a:buNone/>
            </a:pPr>
            <a:endParaRPr lang="cs-CZ" sz="2400" dirty="0"/>
          </a:p>
          <a:p>
            <a:r>
              <a:rPr lang="cs-CZ" sz="2400" dirty="0"/>
              <a:t>pokud by „došlo k nepřiměřenému zásahu do práva na ochranu soukromí </a:t>
            </a:r>
            <a:br>
              <a:rPr lang="cs-CZ" sz="2400" dirty="0"/>
            </a:br>
            <a:r>
              <a:rPr lang="cs-CZ" sz="2400" dirty="0"/>
              <a:t>a osobních údajů,</a:t>
            </a:r>
          </a:p>
          <a:p>
            <a:r>
              <a:rPr lang="cs-CZ" sz="2400" dirty="0"/>
              <a:t>práva na ochranu obchodního tajemství,</a:t>
            </a:r>
          </a:p>
          <a:p>
            <a:r>
              <a:rPr lang="cs-CZ" sz="2400" dirty="0"/>
              <a:t>bezpečnosti státu nebo jiných oprávněných zájmů příjemce“.</a:t>
            </a:r>
          </a:p>
          <a:p>
            <a:endParaRPr lang="cs-CZ" sz="2400" dirty="0"/>
          </a:p>
          <a:p>
            <a:pPr marL="0" indent="0">
              <a:buNone/>
            </a:pPr>
            <a:r>
              <a:rPr lang="cs-CZ" sz="2400" dirty="0"/>
              <a:t>Příjemce má povinnost nejméně jednou za rok po dobu pěti let od ukončení poskytování podpory přezkoumat, zda-li důvody pro nezveřejnění trvají.</a:t>
            </a:r>
          </a:p>
          <a:p>
            <a:pPr marL="0" indent="0">
              <a:buNone/>
            </a:pPr>
            <a:endParaRPr lang="cs-CZ" sz="2400" dirty="0"/>
          </a:p>
          <a:p>
            <a:pPr marL="0" indent="0">
              <a:buNone/>
            </a:pPr>
            <a:r>
              <a:rPr lang="cs-CZ" sz="2400" dirty="0"/>
              <a:t> </a:t>
            </a:r>
          </a:p>
        </p:txBody>
      </p:sp>
    </p:spTree>
    <p:extLst>
      <p:ext uri="{BB962C8B-B14F-4D97-AF65-F5344CB8AC3E}">
        <p14:creationId xmlns:p14="http://schemas.microsoft.com/office/powerpoint/2010/main" val="3320471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Poskytování dat dle zákona 130/2002 Sb.</a:t>
            </a:r>
          </a:p>
        </p:txBody>
      </p:sp>
      <p:sp>
        <p:nvSpPr>
          <p:cNvPr id="3" name="Zástupný symbol pro obsah 2"/>
          <p:cNvSpPr>
            <a:spLocks noGrp="1"/>
          </p:cNvSpPr>
          <p:nvPr>
            <p:ph idx="1"/>
          </p:nvPr>
        </p:nvSpPr>
        <p:spPr/>
        <p:txBody>
          <a:bodyPr>
            <a:noAutofit/>
          </a:bodyPr>
          <a:lstStyle/>
          <a:p>
            <a:pPr marL="0" indent="0">
              <a:buNone/>
            </a:pPr>
            <a:r>
              <a:rPr lang="cs-CZ" sz="2400" b="1" dirty="0"/>
              <a:t>Příjemci mají povinnost bezplatně poskytnout výzkumná data na základě žádosti (§ 12a)</a:t>
            </a:r>
          </a:p>
          <a:p>
            <a:r>
              <a:rPr lang="cs-CZ" sz="2400" dirty="0"/>
              <a:t>Povinnost se týká všech výzkumných dat, která „nejsou chráněna podle zákonů upravujících ochranu výsledků autorské, vynálezecké nebo obdobné tvůrčí činnosti nebo která jsou chráněna toliko zvláštním právem pořizovatele databáze podle jiného právního předpisu, jehož je příjemce vykonavatelem.”</a:t>
            </a:r>
          </a:p>
          <a:p>
            <a:r>
              <a:rPr lang="cs-CZ" sz="2400" dirty="0"/>
              <a:t>Povinnost se týká výzkumných dat vytvořených nebo užitých ve výzkumu nebo vývoji podporovaných podle tohoto zákona, které byly hrazeny z veřejných prostředků, a od ukončení poskytování podpory uplynulo nejméně 12 měsíců.</a:t>
            </a:r>
          </a:p>
          <a:p>
            <a:r>
              <a:rPr lang="cs-CZ" sz="2400" dirty="0"/>
              <a:t>Výjimky pro odmítnutí: viz výjimky výše § 12 odst. 3.</a:t>
            </a:r>
          </a:p>
          <a:p>
            <a:r>
              <a:rPr lang="cs-CZ" sz="2400" dirty="0"/>
              <a:t>Příjemce může odmítnout poskytnutí výzkumných dat také v případech, kdy výzkum nebyl plně financovaný z veřejných prostředků.</a:t>
            </a:r>
          </a:p>
        </p:txBody>
      </p:sp>
    </p:spTree>
    <p:extLst>
      <p:ext uri="{BB962C8B-B14F-4D97-AF65-F5344CB8AC3E}">
        <p14:creationId xmlns:p14="http://schemas.microsoft.com/office/powerpoint/2010/main" val="2724729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dirty="0"/>
              <a:t>Data management – správa dat</a:t>
            </a:r>
          </a:p>
        </p:txBody>
      </p:sp>
      <p:sp>
        <p:nvSpPr>
          <p:cNvPr id="3" name="Zástupný symbol pro obsah 2"/>
          <p:cNvSpPr>
            <a:spLocks noGrp="1"/>
          </p:cNvSpPr>
          <p:nvPr>
            <p:ph idx="1"/>
          </p:nvPr>
        </p:nvSpPr>
        <p:spPr/>
        <p:txBody>
          <a:bodyPr>
            <a:normAutofit/>
          </a:bodyPr>
          <a:lstStyle/>
          <a:p>
            <a:pPr marL="0" indent="0">
              <a:buNone/>
            </a:pPr>
            <a:r>
              <a:rPr lang="cs-CZ" sz="2400" i="1" dirty="0"/>
              <a:t>Je aktivní správa a zhodnocení dat během jejich životního cyklu.</a:t>
            </a:r>
            <a:r>
              <a:rPr lang="en-US" sz="2400" i="1" dirty="0"/>
              <a:t> </a:t>
            </a:r>
            <a:r>
              <a:rPr lang="en-US" sz="2400" dirty="0"/>
              <a:t>(Engineering and Physical Sciences Research Council  policy framework on research data)</a:t>
            </a:r>
            <a:endParaRPr lang="cs-CZ" sz="2400" dirty="0"/>
          </a:p>
          <a:p>
            <a:pPr marL="0" indent="0">
              <a:buNone/>
            </a:pPr>
            <a:r>
              <a:rPr lang="cs-CZ" sz="2400" i="1" dirty="0"/>
              <a:t>Pod pojmem si představíme všechny praktiky, manipulace, vylepšení a procesy, které zajistí vysokou kvalitu vědeckých dat, která jsou dobře zorganizována, zdokumentována, uložena, udržitelně uchovávána, dostupná a znovuvyužitelná</a:t>
            </a:r>
            <a:r>
              <a:rPr lang="cs-CZ" sz="2400" dirty="0"/>
              <a:t>. (Corti, 2014)</a:t>
            </a:r>
          </a:p>
          <a:p>
            <a:pPr marL="0" indent="0">
              <a:buNone/>
            </a:pPr>
            <a:endParaRPr lang="cs-CZ" sz="2400" dirty="0"/>
          </a:p>
          <a:p>
            <a:pPr marL="0" indent="0">
              <a:buNone/>
            </a:pPr>
            <a:r>
              <a:rPr lang="cs-CZ" sz="2400" dirty="0"/>
              <a:t>Zahrnuje aktivity: plánování a popisu práce s daty, popis dat, uložení během výzkumu a po jeho uzavření, případné zveřejnění dat a prolinkování na publikace vztahující se k výzkumu.</a:t>
            </a:r>
          </a:p>
          <a:p>
            <a:pPr marL="0" indent="0">
              <a:buNone/>
            </a:pPr>
            <a:endParaRPr lang="cs-CZ" sz="2400" i="1" dirty="0"/>
          </a:p>
          <a:p>
            <a:endParaRPr lang="cs-CZ" sz="2400" dirty="0"/>
          </a:p>
        </p:txBody>
      </p:sp>
    </p:spTree>
    <p:extLst>
      <p:ext uri="{BB962C8B-B14F-4D97-AF65-F5344CB8AC3E}">
        <p14:creationId xmlns:p14="http://schemas.microsoft.com/office/powerpoint/2010/main" val="87894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DMP - definice</a:t>
            </a:r>
          </a:p>
        </p:txBody>
      </p:sp>
      <p:sp>
        <p:nvSpPr>
          <p:cNvPr id="3" name="Zástupný symbol pro obsah 2"/>
          <p:cNvSpPr>
            <a:spLocks noGrp="1"/>
          </p:cNvSpPr>
          <p:nvPr>
            <p:ph idx="1"/>
          </p:nvPr>
        </p:nvSpPr>
        <p:spPr/>
        <p:txBody>
          <a:bodyPr>
            <a:normAutofit/>
          </a:bodyPr>
          <a:lstStyle/>
          <a:p>
            <a:r>
              <a:rPr lang="cs-CZ" sz="2400" dirty="0"/>
              <a:t>DM Planning = Správa výzkumných dat - je proces plánování, popisu a informování o životním cyklu dat a činností spojených s jejich správou v průběhu výzkumu.</a:t>
            </a:r>
          </a:p>
          <a:p>
            <a:r>
              <a:rPr lang="cs-CZ" sz="2400" dirty="0"/>
              <a:t>Data Management Plan = Plán managementu dat – je dokument, který popisuje tyto činnosti. </a:t>
            </a:r>
          </a:p>
        </p:txBody>
      </p:sp>
    </p:spTree>
    <p:extLst>
      <p:ext uri="{BB962C8B-B14F-4D97-AF65-F5344CB8AC3E}">
        <p14:creationId xmlns:p14="http://schemas.microsoft.com/office/powerpoint/2010/main" val="2586689333"/>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7fe81e-7f3b-4f8d-b609-d43d34ebc833">
      <Terms xmlns="http://schemas.microsoft.com/office/infopath/2007/PartnerControls"/>
    </lcf76f155ced4ddcb4097134ff3c332f>
    <TaxCatchAll xmlns="c17f1520-97ce-47bd-814f-cc5d7f983cf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AB1D353823CD643A28AE400E81BBB72" ma:contentTypeVersion="16" ma:contentTypeDescription="Vytvoří nový dokument" ma:contentTypeScope="" ma:versionID="372adc8aae22f0267ad8d12fec4aafd0">
  <xsd:schema xmlns:xsd="http://www.w3.org/2001/XMLSchema" xmlns:xs="http://www.w3.org/2001/XMLSchema" xmlns:p="http://schemas.microsoft.com/office/2006/metadata/properties" xmlns:ns2="217fe81e-7f3b-4f8d-b609-d43d34ebc833" xmlns:ns3="c17f1520-97ce-47bd-814f-cc5d7f983cfc" targetNamespace="http://schemas.microsoft.com/office/2006/metadata/properties" ma:root="true" ma:fieldsID="047356a0bee540aea18072257ae2a121" ns2:_="" ns3:_="">
    <xsd:import namespace="217fe81e-7f3b-4f8d-b609-d43d34ebc833"/>
    <xsd:import namespace="c17f1520-97ce-47bd-814f-cc5d7f983cf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fe81e-7f3b-4f8d-b609-d43d34ebc83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Značky obrázků" ma:readOnly="false" ma:fieldId="{5cf76f15-5ced-4ddc-b409-7134ff3c332f}" ma:taxonomyMulti="true" ma:sspId="ddc0c66c-3bbb-45c0-81fe-e66ee927fa88"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17f1520-97ce-47bd-814f-cc5d7f983cfc"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element name="TaxCatchAll" ma:index="21" nillable="true" ma:displayName="Taxonomy Catch All Column" ma:hidden="true" ma:list="{6fa2a13b-c370-4545-93e8-571e99b051c1}" ma:internalName="TaxCatchAll" ma:showField="CatchAllData" ma:web="c17f1520-97ce-47bd-814f-cc5d7f983c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D127ED-7450-46BD-B093-A6C290992578}">
  <ds:schemaRefs>
    <ds:schemaRef ds:uri="http://schemas.microsoft.com/office/infopath/2007/PartnerControls"/>
    <ds:schemaRef ds:uri="http://purl.org/dc/elements/1.1/"/>
    <ds:schemaRef ds:uri="http://www.w3.org/XML/1998/namespace"/>
    <ds:schemaRef ds:uri="http://schemas.openxmlformats.org/package/2006/metadata/core-properties"/>
    <ds:schemaRef ds:uri="http://purl.org/dc/terms/"/>
    <ds:schemaRef ds:uri="http://purl.org/dc/dcmitype/"/>
    <ds:schemaRef ds:uri="217fe81e-7f3b-4f8d-b609-d43d34ebc833"/>
    <ds:schemaRef ds:uri="http://schemas.microsoft.com/office/2006/documentManagement/types"/>
    <ds:schemaRef ds:uri="c17f1520-97ce-47bd-814f-cc5d7f983cfc"/>
    <ds:schemaRef ds:uri="http://schemas.microsoft.com/office/2006/metadata/properties"/>
  </ds:schemaRefs>
</ds:datastoreItem>
</file>

<file path=customXml/itemProps2.xml><?xml version="1.0" encoding="utf-8"?>
<ds:datastoreItem xmlns:ds="http://schemas.openxmlformats.org/officeDocument/2006/customXml" ds:itemID="{6EB3248E-75DD-4451-8BBC-08CBA621B6D2}">
  <ds:schemaRefs>
    <ds:schemaRef ds:uri="http://schemas.microsoft.com/sharepoint/v3/contenttype/forms"/>
  </ds:schemaRefs>
</ds:datastoreItem>
</file>

<file path=customXml/itemProps3.xml><?xml version="1.0" encoding="utf-8"?>
<ds:datastoreItem xmlns:ds="http://schemas.openxmlformats.org/officeDocument/2006/customXml" ds:itemID="{778257EA-EA88-4B8A-A7E0-1C868C53CB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fe81e-7f3b-4f8d-b609-d43d34ebc833"/>
    <ds:schemaRef ds:uri="c17f1520-97ce-47bd-814f-cc5d7f983c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599</TotalTime>
  <Words>3414</Words>
  <Application>Microsoft Office PowerPoint</Application>
  <PresentationFormat>Širokoúhlá obrazovka</PresentationFormat>
  <Paragraphs>251</Paragraphs>
  <Slides>36</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Aileron</vt:lpstr>
      <vt:lpstr>Arial</vt:lpstr>
      <vt:lpstr>Calibri</vt:lpstr>
      <vt:lpstr>Calibri Light</vt:lpstr>
      <vt:lpstr>Motiv Office</vt:lpstr>
      <vt:lpstr>Správa výzkumných dat  v podmínkách GAČR/TAČR</vt:lpstr>
      <vt:lpstr>Obsah</vt:lpstr>
      <vt:lpstr>Vědecká data – zákonná úprava</vt:lpstr>
      <vt:lpstr>Vědecká data – definice</vt:lpstr>
      <vt:lpstr>Dopady novely zákona 130/2002 Sb.</vt:lpstr>
      <vt:lpstr>Výjimky zákona 130/2002 Sb.</vt:lpstr>
      <vt:lpstr>Poskytování dat dle zákona 130/2002 Sb.</vt:lpstr>
      <vt:lpstr>Data management – správa dat</vt:lpstr>
      <vt:lpstr>DMP - definice</vt:lpstr>
      <vt:lpstr>Životní cyklus dat </vt:lpstr>
      <vt:lpstr>Data management – kdo se podílí?</vt:lpstr>
      <vt:lpstr>Open data - definice</vt:lpstr>
      <vt:lpstr>Open data – proč ne?</vt:lpstr>
      <vt:lpstr>FAIR data</vt:lpstr>
      <vt:lpstr>FAIR data</vt:lpstr>
      <vt:lpstr> Proč to všechno?</vt:lpstr>
      <vt:lpstr>A co pohled vědce?</vt:lpstr>
      <vt:lpstr>Otevřený přístup</vt:lpstr>
      <vt:lpstr>Výzkumná data</vt:lpstr>
      <vt:lpstr>Výzkumná data</vt:lpstr>
      <vt:lpstr>Program SIGMA – otevřený přístup</vt:lpstr>
      <vt:lpstr>Program SIGMA – otevřený přístup</vt:lpstr>
      <vt:lpstr>Program SIGMA – výzkumná data</vt:lpstr>
      <vt:lpstr>Program SIGMA – výzkumná data</vt:lpstr>
      <vt:lpstr>Program SIGMA – plán správy dat</vt:lpstr>
      <vt:lpstr>Program SIGMA – podkladová data</vt:lpstr>
      <vt:lpstr>Program SIGMA – podkladová data</vt:lpstr>
      <vt:lpstr>Program SIGMA – podkladová data</vt:lpstr>
      <vt:lpstr>Program SIGMA – metadata</vt:lpstr>
      <vt:lpstr>Program SIGMA – metadata</vt:lpstr>
      <vt:lpstr>Program SIGMA – vykazování dat</vt:lpstr>
      <vt:lpstr>Program SIGMA – poskytování dat</vt:lpstr>
      <vt:lpstr>DMP  - online nástroje</vt:lpstr>
      <vt:lpstr>Plánované semináře</vt:lpstr>
      <vt:lpstr>Podpora na VUT</vt:lpstr>
      <vt:lpstr>Použitá literatura</vt:lpstr>
    </vt:vector>
  </TitlesOfParts>
  <Company>Vysoké učení technické v Brně</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management a jak psát data management plan (DMP)</dc:title>
  <dc:creator>Petra Pohanová</dc:creator>
  <cp:lastModifiedBy>Vavrečková Eva (233793)</cp:lastModifiedBy>
  <cp:revision>26</cp:revision>
  <dcterms:created xsi:type="dcterms:W3CDTF">2014-11-07T09:27:56Z</dcterms:created>
  <dcterms:modified xsi:type="dcterms:W3CDTF">2023-03-02T14:04:53Z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0x0101004AB1D353823CD643A28AE400E81BBB72</vt:lpwstr>
  </property>
  <property fmtid="{D5CDD505-2E9C-101B-9397-08002B2CF9AE}" pid="3" name="MediaServiceImageTags">
    <vt:lpwstr/>
  </property>
</Properties>
</file>