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5" r:id="rId3"/>
    <p:sldId id="287" r:id="rId4"/>
    <p:sldId id="354" r:id="rId5"/>
    <p:sldId id="307" r:id="rId6"/>
    <p:sldId id="344" r:id="rId7"/>
    <p:sldId id="353" r:id="rId8"/>
    <p:sldId id="347" r:id="rId9"/>
    <p:sldId id="358" r:id="rId10"/>
    <p:sldId id="348" r:id="rId11"/>
    <p:sldId id="350" r:id="rId12"/>
    <p:sldId id="349" r:id="rId13"/>
    <p:sldId id="355" r:id="rId14"/>
    <p:sldId id="356" r:id="rId15"/>
    <p:sldId id="352" r:id="rId16"/>
    <p:sldId id="357" r:id="rId17"/>
    <p:sldId id="359" r:id="rId18"/>
    <p:sldId id="341" r:id="rId1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lastimil Bejček" initials="VB" lastIdx="1" clrIdx="0">
    <p:extLst>
      <p:ext uri="{19B8F6BF-5375-455C-9EA6-DF929625EA0E}">
        <p15:presenceInfo xmlns:p15="http://schemas.microsoft.com/office/powerpoint/2012/main" userId="a6c4b35dcbc4191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02B"/>
    <a:srgbClr val="00A9E0"/>
    <a:srgbClr val="D4ECE7"/>
    <a:srgbClr val="EEF8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6" autoAdjust="0"/>
    <p:restoredTop sz="94660"/>
  </p:normalViewPr>
  <p:slideViewPr>
    <p:cSldViewPr>
      <p:cViewPr varScale="1">
        <p:scale>
          <a:sx n="150" d="100"/>
          <a:sy n="150" d="100"/>
        </p:scale>
        <p:origin x="191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D58E0-8F5F-4689-9838-A25127408055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FFDC0-4DA4-4D1C-8981-532550BC0D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944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7B827-01B0-40C7-BA68-3ACC7CEACCE7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BD250-9BF5-4AE8-86BD-080F3A22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40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BD250-9BF5-4AE8-86BD-080F3A22271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931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BD250-9BF5-4AE8-86BD-080F3A22271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067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.</a:t>
            </a:r>
            <a:r>
              <a:rPr lang="cs-CZ" dirty="0" err="1"/>
              <a:t>ppt</a:t>
            </a:r>
            <a:r>
              <a:rPr lang="cs-CZ" dirty="0"/>
              <a:t> </a:t>
            </a:r>
            <a:r>
              <a:rPr lang="cs-CZ" dirty="0" err="1"/>
              <a:t>muster</a:t>
            </a:r>
            <a:r>
              <a:rPr lang="cs-CZ" dirty="0"/>
              <a:t> pro prezentace (podklady na Projektové porady atp.)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BD250-9BF5-4AE8-86BD-080F3A22271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616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092" y="915980"/>
            <a:ext cx="2915815" cy="1000852"/>
          </a:xfrm>
          <a:prstGeom prst="rect">
            <a:avLst/>
          </a:prstGeom>
        </p:spPr>
      </p:pic>
      <p:sp>
        <p:nvSpPr>
          <p:cNvPr id="16" name="Zástupný symbol pro text 15"/>
          <p:cNvSpPr>
            <a:spLocks noGrp="1"/>
          </p:cNvSpPr>
          <p:nvPr>
            <p:ph type="body" sz="quarter" idx="11" hasCustomPrompt="1"/>
          </p:nvPr>
        </p:nvSpPr>
        <p:spPr>
          <a:xfrm>
            <a:off x="896938" y="3933824"/>
            <a:ext cx="7127875" cy="12233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cs-CZ"/>
              <a:t>doplňující popis prezentace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2" hasCustomPrompt="1"/>
          </p:nvPr>
        </p:nvSpPr>
        <p:spPr>
          <a:xfrm>
            <a:off x="896938" y="5661496"/>
            <a:ext cx="5043487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cs-CZ"/>
              <a:t>Autor: Jméno Příjmení</a:t>
            </a:r>
          </a:p>
        </p:txBody>
      </p:sp>
      <p:sp>
        <p:nvSpPr>
          <p:cNvPr id="20" name="Zástupný symbol pro text 19"/>
          <p:cNvSpPr>
            <a:spLocks noGrp="1"/>
          </p:cNvSpPr>
          <p:nvPr>
            <p:ph type="body" sz="quarter" idx="13" hasCustomPrompt="1"/>
          </p:nvPr>
        </p:nvSpPr>
        <p:spPr>
          <a:xfrm>
            <a:off x="6156325" y="5661496"/>
            <a:ext cx="1871663" cy="4318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/>
            </a:lvl1pPr>
          </a:lstStyle>
          <a:p>
            <a:pPr lvl="0"/>
            <a:r>
              <a:rPr lang="cs-CZ"/>
              <a:t>datum</a:t>
            </a:r>
          </a:p>
        </p:txBody>
      </p:sp>
      <p:sp>
        <p:nvSpPr>
          <p:cNvPr id="23" name="Nadpis 22"/>
          <p:cNvSpPr>
            <a:spLocks noGrp="1"/>
          </p:cNvSpPr>
          <p:nvPr>
            <p:ph type="title" hasCustomPrompt="1"/>
          </p:nvPr>
        </p:nvSpPr>
        <p:spPr>
          <a:xfrm>
            <a:off x="899592" y="2852936"/>
            <a:ext cx="7128792" cy="93610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cs-CZ"/>
              <a:t>HLAVNÍ NÁZEV</a:t>
            </a:r>
            <a:br>
              <a:rPr lang="cs-CZ"/>
            </a:br>
            <a:r>
              <a:rPr lang="cs-CZ"/>
              <a:t>PREZENTACE</a:t>
            </a:r>
          </a:p>
        </p:txBody>
      </p:sp>
    </p:spTree>
    <p:extLst>
      <p:ext uri="{BB962C8B-B14F-4D97-AF65-F5344CB8AC3E}">
        <p14:creationId xmlns:p14="http://schemas.microsoft.com/office/powerpoint/2010/main" val="350086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2800" baseline="0"/>
            </a:lvl1pPr>
            <a:lvl2pPr marL="742950" indent="-28575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Wingdings" panose="05000000000000000000" pitchFamily="2" charset="2"/>
              <a:buChar char="§"/>
              <a:defRPr sz="2000"/>
            </a:lvl3pPr>
            <a:lvl4pPr marL="1600200" indent="-228600">
              <a:buFont typeface="Wingdings" panose="05000000000000000000" pitchFamily="2" charset="2"/>
              <a:buChar char="§"/>
              <a:defRPr sz="1800"/>
            </a:lvl4pPr>
            <a:lvl5pPr marL="2057400" indent="-228600">
              <a:buFont typeface="Wingdings" panose="05000000000000000000" pitchFamily="2" charset="2"/>
              <a:buChar char="§"/>
              <a:defRPr sz="2800"/>
            </a:lvl5pPr>
          </a:lstStyle>
          <a:p>
            <a:pPr lvl="0"/>
            <a:r>
              <a:rPr lang="cs-CZ"/>
              <a:t>Kliknutím na některou z ikon můžete vložit libovolný objekt (obrázek, graf, tabulku atd.)</a:t>
            </a:r>
          </a:p>
        </p:txBody>
      </p:sp>
    </p:spTree>
    <p:extLst>
      <p:ext uri="{BB962C8B-B14F-4D97-AF65-F5344CB8AC3E}">
        <p14:creationId xmlns:p14="http://schemas.microsoft.com/office/powerpoint/2010/main" val="24125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nadpis snímku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468313" y="1628775"/>
            <a:ext cx="3959225" cy="4679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endParaRPr lang="cs-CZ"/>
          </a:p>
        </p:txBody>
      </p:sp>
      <p:sp>
        <p:nvSpPr>
          <p:cNvPr id="10" name="Zástupný symbol pro text 8"/>
          <p:cNvSpPr>
            <a:spLocks noGrp="1"/>
          </p:cNvSpPr>
          <p:nvPr>
            <p:ph type="body" sz="quarter" idx="11"/>
          </p:nvPr>
        </p:nvSpPr>
        <p:spPr>
          <a:xfrm>
            <a:off x="4716016" y="1628800"/>
            <a:ext cx="3959225" cy="4679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60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4pPr>
            <a:lvl5pPr marL="20574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4pPr>
            <a:lvl5pPr marL="20574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</p:spTree>
    <p:extLst>
      <p:ext uri="{BB962C8B-B14F-4D97-AF65-F5344CB8AC3E}">
        <p14:creationId xmlns:p14="http://schemas.microsoft.com/office/powerpoint/2010/main" val="117705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atič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960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10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440267" y="6453397"/>
            <a:ext cx="8703733" cy="404603"/>
          </a:xfrm>
          <a:prstGeom prst="rect">
            <a:avLst/>
          </a:prstGeom>
          <a:solidFill>
            <a:srgbClr val="E40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" y="6453397"/>
            <a:ext cx="404664" cy="404664"/>
          </a:xfrm>
          <a:prstGeom prst="rect">
            <a:avLst/>
          </a:prstGeom>
        </p:spPr>
      </p:pic>
      <p:sp>
        <p:nvSpPr>
          <p:cNvPr id="8" name="TextovéPole 7"/>
          <p:cNvSpPr txBox="1"/>
          <p:nvPr userDrawn="1"/>
        </p:nvSpPr>
        <p:spPr>
          <a:xfrm>
            <a:off x="467544" y="6505599"/>
            <a:ext cx="8676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>
                <a:solidFill>
                  <a:schemeClr val="bg1"/>
                </a:solidFill>
              </a:rPr>
              <a:t>Vysoké </a:t>
            </a:r>
            <a:r>
              <a:rPr lang="cs-CZ" sz="1400" b="1" baseline="0">
                <a:solidFill>
                  <a:schemeClr val="bg1"/>
                </a:solidFill>
              </a:rPr>
              <a:t>učení technické v Brně</a:t>
            </a:r>
            <a:endParaRPr lang="cs-CZ" sz="1400" b="1" u="sng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62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5" r:id="rId5"/>
    <p:sldLayoutId id="2147483656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legatova@vutbr.cz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askova@vutbr.cz" TargetMode="External"/><Relationship Id="rId5" Type="http://schemas.openxmlformats.org/officeDocument/2006/relationships/hyperlink" Target="mailto:dankovam@vutbr.cz" TargetMode="External"/><Relationship Id="rId4" Type="http://schemas.openxmlformats.org/officeDocument/2006/relationships/hyperlink" Target="mailto:jarmarova@vutbr.cz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054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692696"/>
            <a:ext cx="7344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+mj-lt"/>
                <a:ea typeface="+mj-ea"/>
                <a:cs typeface="+mj-cs"/>
              </a:rPr>
              <a:t>Nepřímé náklady</a:t>
            </a:r>
            <a:endParaRPr lang="cs-CZ" sz="2800" dirty="0">
              <a:latin typeface="+mj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719" cy="46486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363272" cy="4968552"/>
          </a:xfrm>
        </p:spPr>
        <p:txBody>
          <a:bodyPr/>
          <a:lstStyle/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cs-CZ" sz="2000" b="1" dirty="0"/>
              <a:t>“full </a:t>
            </a:r>
            <a:r>
              <a:rPr lang="cs-CZ" sz="2000" b="1" dirty="0" err="1"/>
              <a:t>cost</a:t>
            </a:r>
            <a:r>
              <a:rPr lang="cs-CZ" sz="2000" b="1" dirty="0"/>
              <a:t>” </a:t>
            </a:r>
            <a:r>
              <a:rPr lang="cs-CZ" sz="2000" dirty="0"/>
              <a:t>– organizace musí mít již existující systém rozdělování nepřímých nákladů ve formě vnitřního předpisu. takto vykázané nepřímé náklady musí být podloženy vnitřním předpisem, kalkulací, výstupy z účetnictví, patřičnými účetními doklady a výše nepřímých nákladů není limitována, nebo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cs-CZ" sz="2000" b="1" dirty="0"/>
              <a:t>“</a:t>
            </a:r>
            <a:r>
              <a:rPr lang="cs-CZ" sz="2000" b="1" dirty="0" err="1"/>
              <a:t>flat</a:t>
            </a:r>
            <a:r>
              <a:rPr lang="cs-CZ" sz="2000" b="1" dirty="0"/>
              <a:t> </a:t>
            </a:r>
            <a:r>
              <a:rPr lang="cs-CZ" sz="2000" b="1" dirty="0" err="1"/>
              <a:t>rate</a:t>
            </a:r>
            <a:r>
              <a:rPr lang="cs-CZ" sz="2000" b="1" dirty="0"/>
              <a:t>” </a:t>
            </a:r>
            <a:r>
              <a:rPr lang="cs-CZ" sz="2000" dirty="0"/>
              <a:t>do výše </a:t>
            </a:r>
            <a:r>
              <a:rPr lang="cs-CZ" sz="2000" b="1" dirty="0"/>
              <a:t>25 %</a:t>
            </a:r>
            <a:r>
              <a:rPr lang="cs-CZ" sz="2000" dirty="0"/>
              <a:t> ze součtu skutečně vykázaných osobních nákladů a ostatních přímých nákladů příjemce v příslušném roce – tzn. bez subdodávek. Takto vykázané nepřímé náklady se nemusí dokládat patřičnými účetními doklady, dokládá se však celková výše nepřímých nákladů příjemce</a:t>
            </a:r>
          </a:p>
          <a:p>
            <a:pPr algn="just"/>
            <a:r>
              <a:rPr lang="cs-CZ" sz="2200" dirty="0"/>
              <a:t>Vzhledem k tomu, že se velmi často jedná o projekty realizované mezi součástmi a vzhledem k omezeními danými poskytovatelem budeme za VUT aplikovat </a:t>
            </a:r>
            <a:r>
              <a:rPr lang="cs-CZ" sz="2200" b="1" dirty="0"/>
              <a:t>jednotně metodu </a:t>
            </a:r>
            <a:r>
              <a:rPr lang="cs-CZ" sz="2200" b="1" dirty="0" err="1"/>
              <a:t>Flat</a:t>
            </a:r>
            <a:r>
              <a:rPr lang="cs-CZ" sz="2200" b="1" dirty="0"/>
              <a:t> </a:t>
            </a:r>
            <a:r>
              <a:rPr lang="cs-CZ" sz="2200" b="1" dirty="0" err="1"/>
              <a:t>Rate</a:t>
            </a:r>
            <a:r>
              <a:rPr lang="cs-CZ" sz="2200" b="1" dirty="0"/>
              <a:t>.</a:t>
            </a:r>
            <a:endParaRPr lang="cs-CZ" sz="2200" dirty="0"/>
          </a:p>
          <a:p>
            <a:pPr lvl="0"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42196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692696"/>
            <a:ext cx="7344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+mj-lt"/>
                <a:ea typeface="+mj-ea"/>
                <a:cs typeface="+mj-cs"/>
              </a:rPr>
              <a:t>Evidence projektů v IS APOLLO</a:t>
            </a:r>
            <a:endParaRPr lang="cs-CZ" sz="2800" dirty="0">
              <a:latin typeface="+mj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719" cy="464860"/>
          </a:xfrm>
          <a:prstGeom prst="rect">
            <a:avLst/>
          </a:prstGeom>
        </p:spPr>
      </p:pic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331AE02F-6EE3-4292-ADDF-60D099374DE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0824" y="1443752"/>
            <a:ext cx="8641656" cy="479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014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39552" y="749216"/>
            <a:ext cx="7344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+mj-lt"/>
              </a:rPr>
              <a:t>Evidence - účetnictví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719" cy="46486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291264" cy="5112568"/>
          </a:xfrm>
        </p:spPr>
        <p:txBody>
          <a:bodyPr/>
          <a:lstStyle/>
          <a:p>
            <a:pPr lvl="0" algn="just"/>
            <a:r>
              <a:rPr lang="cs-CZ" sz="2000" dirty="0"/>
              <a:t>Pracoviště </a:t>
            </a:r>
            <a:r>
              <a:rPr lang="cs-CZ" sz="2000" b="1" dirty="0"/>
              <a:t>doporučujeme identifikovat tak, aby bylo jasné, že se jedná o konkrétní pracoviště konkrétního NCK, na tato </a:t>
            </a:r>
            <a:r>
              <a:rPr lang="cs-CZ" sz="2000" b="1" dirty="0" err="1"/>
              <a:t>profitcentra</a:t>
            </a:r>
            <a:r>
              <a:rPr lang="cs-CZ" sz="2000" b="1" dirty="0"/>
              <a:t> pak budou navázané jednotlivé dílčí projekty a ostatní aktivity příslušného NCK</a:t>
            </a:r>
            <a:r>
              <a:rPr lang="cs-CZ" sz="2000" dirty="0"/>
              <a:t>. </a:t>
            </a:r>
          </a:p>
          <a:p>
            <a:pPr algn="just"/>
            <a:r>
              <a:rPr lang="cs-CZ" sz="2000" dirty="0"/>
              <a:t>V případě, že se jedno pracoviště účastní více projektů NCK, je nutné nastavit takovou evidenci, aby jednotlivé aktivity byly jasně identifikovatelné ke konkrétnímu NCK.</a:t>
            </a:r>
          </a:p>
          <a:p>
            <a:pPr algn="just"/>
            <a:r>
              <a:rPr lang="cs-CZ" sz="2000" dirty="0"/>
              <a:t>Lze využít nastavený systém z NCK 1, tzn. vymezení Center prostřednictvím </a:t>
            </a:r>
            <a:r>
              <a:rPr lang="cs-CZ" sz="2000" dirty="0" err="1"/>
              <a:t>Profitcenter</a:t>
            </a:r>
            <a:r>
              <a:rPr lang="cs-CZ" sz="2000" dirty="0"/>
              <a:t>, na které budou navázány nejen SPP prvky dotace </a:t>
            </a:r>
            <a:r>
              <a:rPr lang="cs-CZ" sz="2000" dirty="0" err="1"/>
              <a:t>TAČRu</a:t>
            </a:r>
            <a:r>
              <a:rPr lang="cs-CZ" sz="2000" dirty="0"/>
              <a:t>, ale také všechny ostatní aktivity týkající se NCK. TAČR požaduje, aby centrum byla oddělená jednotka v rámci dané instituce, není tedy z tohoto pohledu možné, aby byly např. příjmy z komercializace vykazovány za celou fakultu. Opravdu doporučujeme evidovat všechny aktivity, které budou pro projekt NCK vykazovány, v rámci jasně daného Centra.</a:t>
            </a:r>
          </a:p>
        </p:txBody>
      </p:sp>
    </p:spTree>
    <p:extLst>
      <p:ext uri="{BB962C8B-B14F-4D97-AF65-F5344CB8AC3E}">
        <p14:creationId xmlns:p14="http://schemas.microsoft.com/office/powerpoint/2010/main" val="2125094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692696"/>
            <a:ext cx="7344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+mj-lt"/>
                <a:ea typeface="+mj-ea"/>
                <a:cs typeface="+mj-cs"/>
              </a:rPr>
              <a:t>Povinné přílohy</a:t>
            </a:r>
            <a:endParaRPr lang="cs-CZ" sz="2800" dirty="0">
              <a:latin typeface="+mj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719" cy="46486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43752"/>
            <a:ext cx="8424936" cy="5081592"/>
          </a:xfrm>
        </p:spPr>
        <p:txBody>
          <a:bodyPr/>
          <a:lstStyle/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cs-CZ" sz="1950" dirty="0"/>
              <a:t>Smlouva o ustanovení Národního centra kompetence - popř. dodatek ke stávající smlouvě již ustanoveného Národního centra kompetence z 1. veřejné soutěže, příloha může být doložena v českém i anglickém jazyce, musí však vždy obsahovat i překlad do jazyka druhého;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cs-CZ" sz="1950" dirty="0"/>
              <a:t>Návrh složení Rady centra – příloha č. 2 - Návrh složení rady centra/</a:t>
            </a:r>
            <a:r>
              <a:rPr lang="cs-CZ" sz="1950" dirty="0" err="1"/>
              <a:t>Annex</a:t>
            </a:r>
            <a:r>
              <a:rPr lang="cs-CZ" sz="1950" dirty="0"/>
              <a:t> No. 2 – </a:t>
            </a:r>
            <a:r>
              <a:rPr lang="cs-CZ" sz="1950" dirty="0" err="1"/>
              <a:t>Proposal</a:t>
            </a:r>
            <a:r>
              <a:rPr lang="cs-CZ" sz="1950" dirty="0"/>
              <a:t> </a:t>
            </a:r>
            <a:r>
              <a:rPr lang="cs-CZ" sz="1950" dirty="0" err="1"/>
              <a:t>for</a:t>
            </a:r>
            <a:r>
              <a:rPr lang="cs-CZ" sz="1950" dirty="0"/>
              <a:t> </a:t>
            </a:r>
            <a:r>
              <a:rPr lang="cs-CZ" sz="1950" dirty="0" err="1"/>
              <a:t>composition</a:t>
            </a:r>
            <a:r>
              <a:rPr lang="cs-CZ" sz="1950" dirty="0"/>
              <a:t> </a:t>
            </a:r>
            <a:r>
              <a:rPr lang="cs-CZ" sz="1950" dirty="0" err="1"/>
              <a:t>of</a:t>
            </a:r>
            <a:r>
              <a:rPr lang="cs-CZ" sz="1950" dirty="0"/>
              <a:t> Centre </a:t>
            </a:r>
            <a:r>
              <a:rPr lang="cs-CZ" sz="1950" dirty="0" err="1"/>
              <a:t>Council</a:t>
            </a:r>
            <a:r>
              <a:rPr lang="cs-CZ" sz="1950" dirty="0"/>
              <a:t> (povinnost uvést interní a externí osoby včetně organizace - min. 50 % členů externích a adekvátní počet zastoupení zahraničních členů), příloha musí být doložena v anglickém jazyce;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cs-CZ" sz="1950" dirty="0"/>
              <a:t>Příjmy z komercializace - vzorová tabulka k příjmům z komercializace je uvedena v příloze č. 3 - Příjmy z komercializace/</a:t>
            </a:r>
            <a:r>
              <a:rPr lang="cs-CZ" sz="1950" dirty="0" err="1"/>
              <a:t>Annex</a:t>
            </a:r>
            <a:r>
              <a:rPr lang="cs-CZ" sz="1950" dirty="0"/>
              <a:t> No. 3 - </a:t>
            </a:r>
            <a:r>
              <a:rPr lang="cs-CZ" sz="1950" dirty="0" err="1"/>
              <a:t>Income</a:t>
            </a:r>
            <a:r>
              <a:rPr lang="cs-CZ" sz="1950" dirty="0"/>
              <a:t> </a:t>
            </a:r>
            <a:r>
              <a:rPr lang="cs-CZ" sz="1950" dirty="0" err="1"/>
              <a:t>from</a:t>
            </a:r>
            <a:r>
              <a:rPr lang="cs-CZ" sz="1950" dirty="0"/>
              <a:t> </a:t>
            </a:r>
            <a:r>
              <a:rPr lang="cs-CZ" sz="1950" dirty="0" err="1"/>
              <a:t>commercialisation</a:t>
            </a:r>
            <a:r>
              <a:rPr lang="cs-CZ" sz="1950" dirty="0"/>
              <a:t>, příloha musí být doložena v anglickém jazyce;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cs-CZ" sz="1950" dirty="0"/>
              <a:t>Pro typ výsledku P – Patentová rešerše;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cs-CZ" sz="1950" dirty="0"/>
              <a:t>Pro typ výsledku </a:t>
            </a:r>
            <a:r>
              <a:rPr lang="cs-CZ" sz="1950" dirty="0" err="1"/>
              <a:t>Hneleg</a:t>
            </a:r>
            <a:r>
              <a:rPr lang="cs-CZ" sz="1950" dirty="0"/>
              <a:t> – povinnou přílohou je doložení zájmu budoucího odběratele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407145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692696"/>
            <a:ext cx="7344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+mj-lt"/>
                <a:ea typeface="+mj-ea"/>
                <a:cs typeface="+mj-cs"/>
              </a:rPr>
              <a:t>Povinné přílohy</a:t>
            </a:r>
            <a:endParaRPr lang="cs-CZ" sz="2800" dirty="0">
              <a:latin typeface="+mj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719" cy="46486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43752"/>
            <a:ext cx="8424936" cy="5081592"/>
          </a:xfrm>
        </p:spPr>
        <p:txBody>
          <a:bodyPr/>
          <a:lstStyle/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Příloha za výzkumné pracoviště uchazeče - povinná příloha za každého uchazeče, ve které je povinnost uvést jednotlivá výzkumná pracoviště a jejich zkušenosti s </a:t>
            </a:r>
            <a:r>
              <a:rPr lang="cs-CZ" sz="2000" dirty="0" err="1"/>
              <a:t>VaV</a:t>
            </a:r>
            <a:r>
              <a:rPr lang="cs-CZ" sz="2000" dirty="0"/>
              <a:t> a komercializací - Příloha č. 4 - Příloha za pracoviště uchazeče/</a:t>
            </a:r>
            <a:r>
              <a:rPr lang="cs-CZ" sz="2000" dirty="0" err="1"/>
              <a:t>Annex</a:t>
            </a:r>
            <a:r>
              <a:rPr lang="cs-CZ" sz="2000" dirty="0"/>
              <a:t> No. 4 - </a:t>
            </a:r>
            <a:r>
              <a:rPr lang="cs-CZ" sz="2000" dirty="0" err="1"/>
              <a:t>Annex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applicant's</a:t>
            </a:r>
            <a:r>
              <a:rPr lang="cs-CZ" sz="2000" dirty="0"/>
              <a:t> </a:t>
            </a:r>
            <a:r>
              <a:rPr lang="cs-CZ" sz="2000" dirty="0" err="1"/>
              <a:t>research</a:t>
            </a:r>
            <a:r>
              <a:rPr lang="cs-CZ" sz="2000" dirty="0"/>
              <a:t> </a:t>
            </a:r>
            <a:r>
              <a:rPr lang="cs-CZ" sz="2000" dirty="0" err="1"/>
              <a:t>group</a:t>
            </a:r>
            <a:r>
              <a:rPr lang="cs-CZ" sz="2000" dirty="0"/>
              <a:t>(s), příloha musí být doložena v anglickém jazyce; 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Jednací řád Rady centra - příloha musí být doložena v anglickém jazyce;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Strategický výhled a perspektivy v oboru - uchazeči popíší strategický výhled a perspektivy v oboru, na který bude zaměřeno řešení jejich projektů - Příloha č. 5 - Strategický výhled a perspektivy v oboru/</a:t>
            </a:r>
            <a:r>
              <a:rPr lang="cs-CZ" sz="2000" dirty="0" err="1"/>
              <a:t>Annex</a:t>
            </a:r>
            <a:r>
              <a:rPr lang="cs-CZ" sz="2000" dirty="0"/>
              <a:t> No. 5 - </a:t>
            </a:r>
            <a:r>
              <a:rPr lang="cs-CZ" sz="2000" dirty="0" err="1"/>
              <a:t>Strategic</a:t>
            </a:r>
            <a:r>
              <a:rPr lang="cs-CZ" sz="2000" dirty="0"/>
              <a:t> </a:t>
            </a:r>
            <a:r>
              <a:rPr lang="cs-CZ" sz="2000" dirty="0" err="1"/>
              <a:t>outlook</a:t>
            </a:r>
            <a:r>
              <a:rPr lang="cs-CZ" sz="2000" dirty="0"/>
              <a:t> and </a:t>
            </a:r>
            <a:r>
              <a:rPr lang="cs-CZ" sz="2000" dirty="0" err="1"/>
              <a:t>prospects</a:t>
            </a:r>
            <a:r>
              <a:rPr lang="cs-CZ" sz="2000" dirty="0"/>
              <a:t> in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field</a:t>
            </a:r>
            <a:r>
              <a:rPr lang="cs-CZ" sz="2000" dirty="0"/>
              <a:t>, příloha musí být doložena v anglickém jazyce;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Pro typ výsledku </a:t>
            </a:r>
            <a:r>
              <a:rPr lang="cs-CZ" sz="2000" dirty="0" err="1"/>
              <a:t>NmetS</a:t>
            </a:r>
            <a:r>
              <a:rPr lang="cs-CZ" sz="2000" dirty="0"/>
              <a:t> - Formulář potvrzení zájmu příslušného orgánu státní správy; </a:t>
            </a:r>
          </a:p>
        </p:txBody>
      </p:sp>
    </p:spTree>
    <p:extLst>
      <p:ext uri="{BB962C8B-B14F-4D97-AF65-F5344CB8AC3E}">
        <p14:creationId xmlns:p14="http://schemas.microsoft.com/office/powerpoint/2010/main" val="3539829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570257"/>
            <a:ext cx="7344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+mj-lt"/>
                <a:ea typeface="+mj-ea"/>
                <a:cs typeface="+mj-cs"/>
              </a:rPr>
              <a:t>Termíny:</a:t>
            </a:r>
            <a:endParaRPr lang="cs-CZ" sz="2800" dirty="0">
              <a:latin typeface="+mj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719" cy="464860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9C50E568-5ADE-4FE0-B196-E004AADBD8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27710"/>
              </p:ext>
            </p:extLst>
          </p:nvPr>
        </p:nvGraphicFramePr>
        <p:xfrm>
          <a:off x="251520" y="1093477"/>
          <a:ext cx="8364538" cy="526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2269">
                  <a:extLst>
                    <a:ext uri="{9D8B030D-6E8A-4147-A177-3AD203B41FA5}">
                      <a16:colId xmlns:a16="http://schemas.microsoft.com/office/drawing/2014/main" val="623273205"/>
                    </a:ext>
                  </a:extLst>
                </a:gridCol>
                <a:gridCol w="4182269">
                  <a:extLst>
                    <a:ext uri="{9D8B030D-6E8A-4147-A177-3AD203B41FA5}">
                      <a16:colId xmlns:a16="http://schemas.microsoft.com/office/drawing/2014/main" val="3510906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985944"/>
                  </a:ext>
                </a:extLst>
              </a:tr>
              <a:tr h="45320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Předložení návrhu Smlouvy o ustanovení Národního centra kompetence OTT ke konzultaci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11. 3. 2022</a:t>
                      </a:r>
                      <a:endParaRPr lang="cs-CZ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254888"/>
                  </a:ext>
                </a:extLst>
              </a:tr>
              <a:tr h="3489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Schválení projektu v Apollo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 předložením konsorciální smlouvy k podpisu rektorovi. </a:t>
                      </a:r>
                    </a:p>
                    <a:p>
                      <a:r>
                        <a:rPr lang="cs-CZ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Nejpozději do 31. 3. 2022</a:t>
                      </a:r>
                      <a:endParaRPr lang="cs-CZ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906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Předložení Smlouvy o ustanovení Národního centra kompetence, případně jejího dodatku k podpisu rektora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Nejpozději do 31. 3. 2022, smlouva musí být předložena se schválenou průvodkou ke smlouvě a také s ČP k této smlouvě</a:t>
                      </a:r>
                      <a:endParaRPr lang="cs-CZ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227583"/>
                  </a:ext>
                </a:extLst>
              </a:tr>
              <a:tr h="463275">
                <a:tc>
                  <a:txBody>
                    <a:bodyPr/>
                    <a:lstStyle/>
                    <a:p>
                      <a:r>
                        <a:rPr lang="cs-CZ" sz="1500" dirty="0"/>
                        <a:t>Konec soutěžní lhůty (nejzazší možný okamžik podání návrhu projektu prostřednictvím ISTA)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4. 2022 do 16:29:59</a:t>
                      </a:r>
                      <a:endParaRPr lang="cs-CZ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56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 dirty="0"/>
                        <a:t>Nejzazší možný okamžik odeslání potvrzení podání elektronického návrhu projektu z datové schránky hlavního uchazeče do datové schránky TA ČR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cs-CZ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4. 2022 do 23:59:59, Čestné prohlášení za všechny návrhy VUT bylo odesláno dne 11.2.2022</a:t>
                      </a:r>
                      <a:endParaRPr lang="cs-CZ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606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Ukončení příjmu dokladů k prokázání způsobilosti uchazeče (mimo doklady, které jsou součástí návrhu projektu) do datové schránky TA ČR</a:t>
                      </a:r>
                      <a:endParaRPr lang="cs-CZ" sz="15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211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090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692696"/>
            <a:ext cx="7344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+mj-lt"/>
              </a:rPr>
              <a:t>Důležité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719" cy="46486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363272" cy="4968552"/>
          </a:xfrm>
        </p:spPr>
        <p:txBody>
          <a:bodyPr/>
          <a:lstStyle/>
          <a:p>
            <a:pPr marL="457200" lvl="0" indent="-457200" algn="just">
              <a:buFont typeface="+mj-lt"/>
              <a:buAutoNum type="arabicPeriod"/>
            </a:pPr>
            <a:r>
              <a:rPr lang="cs-CZ" sz="2300" b="1" dirty="0"/>
              <a:t>Velká centra výzkumu </a:t>
            </a:r>
            <a:r>
              <a:rPr lang="cs-CZ" sz="2300" dirty="0"/>
              <a:t>na podporu a posílení dlouhodobé spolupráce mezi výzkumnou a aplikační sférou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cs-CZ" sz="2300" b="1" dirty="0"/>
              <a:t>Vymezení se k obdobným projektům a řešením až na klíčové osoby projektu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cs-CZ" sz="2300" b="1" dirty="0"/>
              <a:t>Návrh a všechny přílohy pouze v AJ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cs-CZ" sz="2300" b="1" dirty="0"/>
              <a:t>19% příjmů z komercionalizace, které vykazují VO z celé poskytnuté podpory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cs-CZ" sz="2300" dirty="0"/>
              <a:t>Způsobilost nákladů a jejich zdůvodnění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cs-CZ" sz="2300" dirty="0"/>
              <a:t>Povinné přílohy</a:t>
            </a:r>
          </a:p>
          <a:p>
            <a:pPr lvl="0" algn="just"/>
            <a:r>
              <a:rPr lang="cs-CZ" sz="2300" dirty="0">
                <a:solidFill>
                  <a:schemeClr val="accent2"/>
                </a:solidFill>
              </a:rPr>
              <a:t>Neodesílat návrh projektu na poslední chvíli! Systém může být přetížen a zpomaluje se ukládání. Je nutné používat kontrolu ISTY už v průběhu psaní </a:t>
            </a:r>
            <a:r>
              <a:rPr lang="cs-CZ" sz="2400" dirty="0">
                <a:solidFill>
                  <a:schemeClr val="accent2"/>
                </a:solidFill>
              </a:rPr>
              <a:t>žádosti. </a:t>
            </a:r>
          </a:p>
        </p:txBody>
      </p:sp>
    </p:spTree>
    <p:extLst>
      <p:ext uri="{BB962C8B-B14F-4D97-AF65-F5344CB8AC3E}">
        <p14:creationId xmlns:p14="http://schemas.microsoft.com/office/powerpoint/2010/main" val="2873365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692696"/>
            <a:ext cx="7344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+mj-lt"/>
              </a:rPr>
              <a:t>Kontakty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719" cy="46486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363272" cy="4968552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sz="2400" b="1" dirty="0"/>
              <a:t>Soutěž věcná část, komunikace s TAČR– Ing. Martina Legátová (</a:t>
            </a:r>
            <a:r>
              <a:rPr lang="cs-CZ" sz="2400" b="1" u="sng" dirty="0">
                <a:hlinkClick r:id="rId3"/>
              </a:rPr>
              <a:t>legatova@vutbr.cz</a:t>
            </a:r>
            <a:r>
              <a:rPr lang="cs-CZ" sz="2400" b="1" dirty="0"/>
              <a:t>, kl. 5237)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sz="2400" b="1" dirty="0"/>
              <a:t>Evidence v SAP – Ing. Lenka Jarmarová (</a:t>
            </a:r>
            <a:r>
              <a:rPr lang="cs-CZ" sz="2400" b="1" dirty="0">
                <a:hlinkClick r:id="rId4"/>
              </a:rPr>
              <a:t>jarmarova@vutbr.cz</a:t>
            </a:r>
            <a:r>
              <a:rPr lang="cs-CZ" sz="2400" b="1" dirty="0"/>
              <a:t>, kl. 5304)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sz="2400" b="1" dirty="0"/>
              <a:t>Duševní vlastnictví, konzultace s</a:t>
            </a:r>
            <a:r>
              <a:rPr lang="pt-BR" sz="2400" b="1" dirty="0"/>
              <a:t>mlouv</a:t>
            </a:r>
            <a:r>
              <a:rPr lang="cs-CZ" sz="2400" b="1" dirty="0"/>
              <a:t>y</a:t>
            </a:r>
            <a:r>
              <a:rPr lang="pt-BR" sz="2400" b="1" dirty="0"/>
              <a:t> o ustanovení Národního centra kompetence</a:t>
            </a:r>
            <a:r>
              <a:rPr lang="cs-CZ" sz="2400" b="1" dirty="0"/>
              <a:t> – OTT – Mgr. Michaela Daňková  (</a:t>
            </a:r>
            <a:r>
              <a:rPr lang="cs-CZ" sz="2400" b="1" u="sng" dirty="0">
                <a:hlinkClick r:id="rId5"/>
              </a:rPr>
              <a:t>dankovam@vutbr.cz</a:t>
            </a:r>
            <a:r>
              <a:rPr lang="cs-CZ" sz="2400" b="1" dirty="0"/>
              <a:t>, kl. 4228)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sz="2400" b="1" dirty="0"/>
              <a:t>Otázka DPH – Ing. Romana Sasková (</a:t>
            </a:r>
            <a:r>
              <a:rPr lang="cs-CZ" sz="2400" b="1" u="sng" dirty="0">
                <a:hlinkClick r:id="rId6"/>
              </a:rPr>
              <a:t>saskova@vutbr.cz</a:t>
            </a:r>
            <a:r>
              <a:rPr lang="cs-CZ" sz="2400" b="1" dirty="0"/>
              <a:t>, kl. 5356)</a:t>
            </a:r>
            <a:endParaRPr lang="cs-CZ" sz="2400" dirty="0"/>
          </a:p>
          <a:p>
            <a:pPr lvl="0" algn="just"/>
            <a:endParaRPr lang="cs-CZ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484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340768"/>
            <a:ext cx="741682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b="1" dirty="0"/>
          </a:p>
          <a:p>
            <a:pPr algn="ctr"/>
            <a:endParaRPr lang="cs-CZ" b="1" dirty="0"/>
          </a:p>
          <a:p>
            <a:pPr algn="ctr"/>
            <a:endParaRPr lang="cs-CZ" b="1" dirty="0"/>
          </a:p>
          <a:p>
            <a:pPr algn="ctr"/>
            <a:endParaRPr lang="cs-CZ" b="1" dirty="0"/>
          </a:p>
          <a:p>
            <a:pPr algn="ctr"/>
            <a:endParaRPr lang="cs-CZ" b="1" dirty="0"/>
          </a:p>
          <a:p>
            <a:pPr algn="ctr"/>
            <a:endParaRPr lang="cs-CZ" b="1" dirty="0"/>
          </a:p>
          <a:p>
            <a:pPr algn="ctr"/>
            <a:endParaRPr lang="cs-CZ" b="1" dirty="0"/>
          </a:p>
          <a:p>
            <a:pPr algn="ctr"/>
            <a:endParaRPr lang="cs-CZ" b="1" dirty="0"/>
          </a:p>
          <a:p>
            <a:pPr algn="ctr"/>
            <a:endParaRPr lang="cs-CZ" b="1" dirty="0"/>
          </a:p>
          <a:p>
            <a:pPr algn="r"/>
            <a:endParaRPr lang="cs-CZ" b="1" dirty="0"/>
          </a:p>
          <a:p>
            <a:pPr algn="ctr"/>
            <a:endParaRPr lang="cs-CZ" b="1" dirty="0"/>
          </a:p>
          <a:p>
            <a:pPr algn="r"/>
            <a:r>
              <a:rPr lang="cs-CZ" sz="2400" b="1" dirty="0"/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217041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5364088" y="5445225"/>
            <a:ext cx="2588717" cy="648072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2"/>
          </p:nvPr>
        </p:nvSpPr>
        <p:spPr>
          <a:xfrm>
            <a:off x="896938" y="5445225"/>
            <a:ext cx="4467150" cy="648071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3752" y="2348880"/>
            <a:ext cx="9036496" cy="2160240"/>
          </a:xfrm>
        </p:spPr>
        <p:txBody>
          <a:bodyPr/>
          <a:lstStyle/>
          <a:p>
            <a:br>
              <a:rPr lang="cs-CZ" sz="4800" dirty="0"/>
            </a:br>
            <a:r>
              <a:rPr lang="cs-CZ" sz="4800" dirty="0"/>
              <a:t>PROGRAM Národní centra kompetence 2</a:t>
            </a:r>
            <a:br>
              <a:rPr lang="cs-CZ" sz="4800" dirty="0"/>
            </a:b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3388467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11052"/>
            <a:ext cx="8147248" cy="4915111"/>
          </a:xfrm>
        </p:spPr>
        <p:txBody>
          <a:bodyPr/>
          <a:lstStyle/>
          <a:p>
            <a:pPr algn="l"/>
            <a:r>
              <a:rPr lang="cs-CZ" dirty="0"/>
              <a:t>Veřejná soutěž je zaměřena na podporu a posílení dlouhodobé spolupráce mezi výzkumnou a aplikační sférou a posílení institucionální základny aplikovaného výzkumu.</a:t>
            </a:r>
          </a:p>
          <a:p>
            <a:pPr algn="l"/>
            <a:r>
              <a:rPr lang="cs-CZ" sz="2600" dirty="0"/>
              <a:t>Cílem veřejné soutěže a samotného programu je:</a:t>
            </a:r>
          </a:p>
          <a:p>
            <a:pPr marL="457200" lvl="0" indent="-457200" algn="l">
              <a:buFont typeface="Wingdings" panose="05000000000000000000" pitchFamily="2" charset="2"/>
              <a:buChar char="ü"/>
            </a:pPr>
            <a:r>
              <a:rPr lang="cs-CZ" sz="2600" dirty="0"/>
              <a:t>zvýšení efektivity a kvality výsledků aplikovaného výzkumu a transferu technologií v klíčových oborech s perspektivou růstu;</a:t>
            </a:r>
          </a:p>
          <a:p>
            <a:pPr marL="457200" lvl="0" indent="-457200" algn="l">
              <a:buFont typeface="Wingdings" panose="05000000000000000000" pitchFamily="2" charset="2"/>
              <a:buChar char="ü"/>
            </a:pPr>
            <a:r>
              <a:rPr lang="cs-CZ" sz="2600" dirty="0"/>
              <a:t>zvýšení konkurenceschopnosti podniků;</a:t>
            </a:r>
          </a:p>
          <a:p>
            <a:pPr marL="457200" lvl="0" indent="-457200" algn="l">
              <a:buFont typeface="Wingdings" panose="05000000000000000000" pitchFamily="2" charset="2"/>
              <a:buChar char="ü"/>
            </a:pPr>
            <a:r>
              <a:rPr lang="cs-CZ" sz="2600" dirty="0"/>
              <a:t>posílení excelence a aplikační relevance výzkumných organizací.</a:t>
            </a:r>
          </a:p>
          <a:p>
            <a:pPr algn="l"/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503166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latin typeface="+mj-lt"/>
                <a:ea typeface="+mj-ea"/>
                <a:cs typeface="+mj-cs"/>
              </a:rPr>
              <a:t>Základní informace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719" cy="46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610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F9785D-A2D4-4D98-9128-CF5158768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Prioritní výzkumná témata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51898B-3B31-48FA-8556-0AD39CE0A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472608"/>
          </a:xfrm>
        </p:spPr>
        <p:txBody>
          <a:bodyPr/>
          <a:lstStyle/>
          <a:p>
            <a:pPr marL="571500" lvl="0" indent="-571500" algn="l">
              <a:buFont typeface="+mj-lt"/>
              <a:buAutoNum type="romanUcPeriod"/>
            </a:pPr>
            <a:r>
              <a:rPr lang="cs-CZ" sz="2000" dirty="0"/>
              <a:t>Biomedicína; </a:t>
            </a:r>
          </a:p>
          <a:p>
            <a:pPr marL="571500" lvl="0" indent="-571500" algn="l">
              <a:buFont typeface="+mj-lt"/>
              <a:buAutoNum type="romanUcPeriod"/>
            </a:pPr>
            <a:r>
              <a:rPr lang="cs-CZ" sz="2000" dirty="0"/>
              <a:t>Biotechnologie, kvalifikovaná chemie a </a:t>
            </a:r>
            <a:r>
              <a:rPr lang="cs-CZ" sz="2000" dirty="0" err="1"/>
              <a:t>bioekonomika</a:t>
            </a:r>
            <a:r>
              <a:rPr lang="cs-CZ" sz="2000" dirty="0"/>
              <a:t>; </a:t>
            </a:r>
          </a:p>
          <a:p>
            <a:pPr marL="571500" lvl="0" indent="-571500" algn="l">
              <a:buFont typeface="+mj-lt"/>
              <a:buAutoNum type="romanUcPeriod"/>
            </a:pPr>
            <a:r>
              <a:rPr lang="cs-CZ" sz="2000" dirty="0"/>
              <a:t>ČR v 21. století (změna klimatu a globalizace); </a:t>
            </a:r>
          </a:p>
          <a:p>
            <a:pPr marL="571500" lvl="0" indent="-571500" algn="l">
              <a:buFont typeface="+mj-lt"/>
              <a:buAutoNum type="romanUcPeriod"/>
            </a:pPr>
            <a:r>
              <a:rPr lang="cs-CZ" sz="2000" dirty="0"/>
              <a:t>Doprava a Smart City; </a:t>
            </a:r>
          </a:p>
          <a:p>
            <a:pPr marL="571500" lvl="0" indent="-571500" algn="l">
              <a:buFont typeface="+mj-lt"/>
              <a:buAutoNum type="romanUcPeriod"/>
            </a:pPr>
            <a:r>
              <a:rPr lang="cs-CZ" sz="2000" dirty="0"/>
              <a:t>ICT v digitální éře (Al, virtuální realita, big data); </a:t>
            </a:r>
          </a:p>
          <a:p>
            <a:pPr marL="571500" lvl="0" indent="-571500" algn="l">
              <a:buFont typeface="+mj-lt"/>
              <a:buAutoNum type="romanUcPeriod"/>
            </a:pPr>
            <a:r>
              <a:rPr lang="cs-CZ" sz="2000" dirty="0"/>
              <a:t>Letecká a kosmická technika; </a:t>
            </a:r>
          </a:p>
          <a:p>
            <a:pPr marL="571500" lvl="0" indent="-571500" algn="l">
              <a:buFont typeface="+mj-lt"/>
              <a:buAutoNum type="romanUcPeriod"/>
            </a:pPr>
            <a:r>
              <a:rPr lang="cs-CZ" sz="2000" dirty="0"/>
              <a:t>Moderní energetika; </a:t>
            </a:r>
          </a:p>
          <a:p>
            <a:pPr marL="571500" lvl="0" indent="-571500" algn="l">
              <a:buFont typeface="+mj-lt"/>
              <a:buAutoNum type="romanUcPeriod"/>
            </a:pPr>
            <a:r>
              <a:rPr lang="cs-CZ" sz="2000" dirty="0"/>
              <a:t>Optika a optoelektronika; </a:t>
            </a:r>
          </a:p>
          <a:p>
            <a:pPr marL="571500" lvl="0" indent="-571500" algn="l">
              <a:buFont typeface="+mj-lt"/>
              <a:buAutoNum type="romanUcPeriod"/>
            </a:pPr>
            <a:r>
              <a:rPr lang="cs-CZ" sz="2000" dirty="0"/>
              <a:t>Pokročilé materiály a nanotechnologie; </a:t>
            </a:r>
          </a:p>
          <a:p>
            <a:pPr marL="571500" lvl="0" indent="-571500" algn="l">
              <a:buFont typeface="+mj-lt"/>
              <a:buAutoNum type="romanUcPeriod"/>
            </a:pPr>
            <a:r>
              <a:rPr lang="cs-CZ" sz="2000" dirty="0"/>
              <a:t>Robotika, informatika a kybernetika pro společnost 4.0; </a:t>
            </a:r>
          </a:p>
          <a:p>
            <a:pPr marL="571500" lvl="0" indent="-571500" algn="l">
              <a:buFont typeface="+mj-lt"/>
              <a:buAutoNum type="romanUcPeriod"/>
            </a:pPr>
            <a:r>
              <a:rPr lang="cs-CZ" sz="2000" dirty="0"/>
              <a:t>Společenské dopady technologických změn; </a:t>
            </a:r>
          </a:p>
          <a:p>
            <a:pPr marL="571500" indent="-571500" algn="l">
              <a:buFont typeface="+mj-lt"/>
              <a:buAutoNum type="romanUcPeriod"/>
            </a:pPr>
            <a:r>
              <a:rPr lang="cs-CZ" sz="2000" dirty="0"/>
              <a:t>Strojírenství pro 21. století. </a:t>
            </a:r>
          </a:p>
          <a:p>
            <a:pPr algn="l"/>
            <a:r>
              <a:rPr lang="cs-CZ" sz="2000" dirty="0"/>
              <a:t>+ Prioritní oblasti Evropské komise: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sz="2000" dirty="0"/>
              <a:t>Green </a:t>
            </a:r>
            <a:r>
              <a:rPr lang="cs-CZ" sz="2000" dirty="0" err="1"/>
              <a:t>Deal</a:t>
            </a:r>
            <a:r>
              <a:rPr lang="cs-CZ" sz="2000" dirty="0"/>
              <a:t>;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sz="2000" dirty="0"/>
              <a:t>Digitalizace.</a:t>
            </a:r>
          </a:p>
          <a:p>
            <a:pPr algn="l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599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692696"/>
            <a:ext cx="7344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+mj-lt"/>
                <a:ea typeface="+mj-ea"/>
                <a:cs typeface="+mj-cs"/>
              </a:rPr>
              <a:t>Účastníci o podporu</a:t>
            </a:r>
            <a:endParaRPr lang="cs-CZ" sz="2800" dirty="0">
              <a:latin typeface="+mj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719" cy="46486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363272" cy="4968552"/>
          </a:xfrm>
        </p:spPr>
        <p:txBody>
          <a:bodyPr/>
          <a:lstStyle/>
          <a:p>
            <a:pPr lvl="0" algn="just"/>
            <a:r>
              <a:rPr lang="cs-CZ" sz="2400" b="1" dirty="0">
                <a:solidFill>
                  <a:srgbClr val="FF0000"/>
                </a:solidFill>
              </a:rPr>
              <a:t>Hlavní uchazeč: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cs-CZ" sz="2400" dirty="0"/>
              <a:t>Výzkumná organizace</a:t>
            </a:r>
          </a:p>
          <a:p>
            <a:pPr lvl="0" algn="just"/>
            <a:endParaRPr lang="cs-CZ" sz="2400" dirty="0"/>
          </a:p>
          <a:p>
            <a:pPr lvl="0" algn="just"/>
            <a:r>
              <a:rPr lang="cs-CZ" sz="2400" b="1" dirty="0">
                <a:solidFill>
                  <a:srgbClr val="FF0000"/>
                </a:solidFill>
              </a:rPr>
              <a:t>Další účastníci: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cs-CZ" sz="2400" dirty="0"/>
              <a:t>Výzkumná organizace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cs-CZ" sz="2400" dirty="0"/>
              <a:t>Podnik (malý, střední, velký)</a:t>
            </a:r>
          </a:p>
          <a:p>
            <a:pPr lvl="0" algn="just"/>
            <a:endParaRPr lang="cs-CZ" sz="2400" dirty="0"/>
          </a:p>
          <a:p>
            <a:pPr marL="892175" lvl="0" algn="just"/>
            <a:r>
              <a:rPr lang="cs-CZ" sz="2400" dirty="0"/>
              <a:t>	Do projektu musí být zapojeno </a:t>
            </a:r>
            <a:r>
              <a:rPr lang="cs-CZ" sz="2400" b="1" dirty="0"/>
              <a:t>minimálně pět </a:t>
            </a:r>
            <a:r>
              <a:rPr lang="cs-CZ" sz="2400" dirty="0"/>
              <a:t>subjektů typu </a:t>
            </a:r>
            <a:r>
              <a:rPr lang="cs-CZ" sz="2400" b="1" dirty="0"/>
              <a:t>malý</a:t>
            </a:r>
            <a:r>
              <a:rPr lang="cs-CZ" sz="2400" dirty="0"/>
              <a:t> nebo </a:t>
            </a:r>
            <a:r>
              <a:rPr lang="cs-CZ" sz="2400" b="1" dirty="0"/>
              <a:t>střední podnik</a:t>
            </a:r>
            <a:r>
              <a:rPr lang="cs-CZ" sz="2400" dirty="0"/>
              <a:t>	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F2675BF-C754-4C0A-81A6-D4F0165395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689038"/>
            <a:ext cx="633416" cy="6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98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692696"/>
            <a:ext cx="7344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+mj-lt"/>
                <a:ea typeface="+mj-ea"/>
                <a:cs typeface="+mj-cs"/>
              </a:rPr>
              <a:t>Rozdíly oproti NCK1</a:t>
            </a:r>
            <a:endParaRPr lang="cs-CZ" sz="2800" dirty="0">
              <a:latin typeface="+mj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719" cy="464860"/>
          </a:xfrm>
          <a:prstGeom prst="rect">
            <a:avLst/>
          </a:prstGeom>
        </p:spPr>
      </p:pic>
      <p:graphicFrame>
        <p:nvGraphicFramePr>
          <p:cNvPr id="10" name="Zástupný symbol pro obsah 9">
            <a:extLst>
              <a:ext uri="{FF2B5EF4-FFF2-40B4-BE49-F238E27FC236}">
                <a16:creationId xmlns:a16="http://schemas.microsoft.com/office/drawing/2014/main" id="{FFA74CE3-B6B5-4FC1-896A-8D16FACE25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058635"/>
              </p:ext>
            </p:extLst>
          </p:nvPr>
        </p:nvGraphicFramePr>
        <p:xfrm>
          <a:off x="615028" y="1215916"/>
          <a:ext cx="8229600" cy="525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>
                  <a:extLst>
                    <a:ext uri="{9D8B030D-6E8A-4147-A177-3AD203B41FA5}">
                      <a16:colId xmlns:a16="http://schemas.microsoft.com/office/drawing/2014/main" val="248493289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7200056"/>
                    </a:ext>
                  </a:extLst>
                </a:gridCol>
                <a:gridCol w="3466728">
                  <a:extLst>
                    <a:ext uri="{9D8B030D-6E8A-4147-A177-3AD203B41FA5}">
                      <a16:colId xmlns:a16="http://schemas.microsoft.com/office/drawing/2014/main" val="1581799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Změna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 veřejná soutěž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veřejná soutěž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561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Podpora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Výzkumná organizace, podnik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Výzkumná organizace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664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Uchazeči typu podnik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Minimálně 5 typu malý a střední podnik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Minimálně 2 typu malý a střední podnik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736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Řešitelský tým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Manažer projektu </a:t>
                      </a:r>
                    </a:p>
                    <a:p>
                      <a:r>
                        <a:rPr lang="cs-CZ" sz="1600" dirty="0"/>
                        <a:t>Hlavní řešitel/Další řešitel </a:t>
                      </a:r>
                    </a:p>
                    <a:p>
                      <a:r>
                        <a:rPr lang="cs-CZ" sz="1600" dirty="0"/>
                        <a:t>Člen řešitelského týmu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Manažer projektu </a:t>
                      </a:r>
                    </a:p>
                    <a:p>
                      <a:r>
                        <a:rPr lang="cs-CZ" sz="1600" dirty="0"/>
                        <a:t>Člen manažerského týmu </a:t>
                      </a:r>
                    </a:p>
                    <a:p>
                      <a:r>
                        <a:rPr lang="cs-CZ" sz="1600" dirty="0"/>
                        <a:t>Hlavní řešitel/Další řešitel </a:t>
                      </a:r>
                    </a:p>
                    <a:p>
                      <a:r>
                        <a:rPr lang="cs-CZ" sz="1600" dirty="0"/>
                        <a:t>Člen řešitelského týmu </a:t>
                      </a:r>
                    </a:p>
                    <a:p>
                      <a:r>
                        <a:rPr lang="cs-CZ" sz="1600" dirty="0"/>
                        <a:t>Garant výzkumného tématu </a:t>
                      </a:r>
                    </a:p>
                    <a:p>
                      <a:r>
                        <a:rPr lang="cs-CZ" sz="1600" dirty="0"/>
                        <a:t>Vedení řídících aktivit </a:t>
                      </a:r>
                    </a:p>
                    <a:p>
                      <a:r>
                        <a:rPr lang="cs-CZ" sz="1600" dirty="0"/>
                        <a:t>Vedení výzkumných aktivit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495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Výpis skutečných majitelů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Zajistit zápis do evidence skutečných majitelů do 30.11.2022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Nebyla stanovena povinnost k doložení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415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Změna v žádosti při AV/EV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Je stanovena míra podpory bez ohledu na poměr průmyslového výzkumu a experimentálního vývoje (PV/EV)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Rozdělení už při přípravě návrhu projektu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902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06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692696"/>
            <a:ext cx="7344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+mj-lt"/>
                <a:ea typeface="+mj-ea"/>
                <a:cs typeface="+mj-cs"/>
              </a:rPr>
              <a:t>Intenzita podpory</a:t>
            </a:r>
            <a:endParaRPr lang="cs-CZ" sz="2800" dirty="0">
              <a:latin typeface="+mj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719" cy="46486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1" y="1215916"/>
            <a:ext cx="8594037" cy="5214102"/>
          </a:xfrm>
        </p:spPr>
        <p:txBody>
          <a:bodyPr/>
          <a:lstStyle/>
          <a:p>
            <a:pPr lvl="0" algn="just"/>
            <a:r>
              <a:rPr lang="cs-CZ" sz="2400" dirty="0"/>
              <a:t>Celková intenzita podpory na projekt</a:t>
            </a:r>
            <a:r>
              <a:rPr lang="cs-CZ" sz="2400" b="1" dirty="0"/>
              <a:t> - 80%, spolufinancování na projektu je minimálně 20% z ostatních zdrojů</a:t>
            </a:r>
          </a:p>
          <a:p>
            <a:pPr lvl="0" algn="just"/>
            <a:endParaRPr lang="cs-CZ" sz="2400" b="1" dirty="0"/>
          </a:p>
          <a:p>
            <a:pPr lvl="0" algn="just"/>
            <a:endParaRPr lang="cs-CZ" sz="2400" b="1" dirty="0"/>
          </a:p>
          <a:p>
            <a:pPr lvl="0" algn="just"/>
            <a:endParaRPr lang="cs-CZ" sz="2400" b="1" dirty="0"/>
          </a:p>
          <a:p>
            <a:pPr lvl="0" algn="just"/>
            <a:endParaRPr lang="cs-CZ" sz="2400" b="1" dirty="0"/>
          </a:p>
          <a:p>
            <a:pPr lvl="0" algn="just"/>
            <a:endParaRPr lang="cs-CZ" sz="2400" b="1" dirty="0"/>
          </a:p>
          <a:p>
            <a:pPr lvl="0" algn="just"/>
            <a:endParaRPr lang="cs-CZ" sz="2400" b="1" dirty="0"/>
          </a:p>
          <a:p>
            <a:pPr lvl="0" algn="just"/>
            <a:endParaRPr lang="cs-CZ" sz="2400" b="1" dirty="0"/>
          </a:p>
          <a:p>
            <a:pPr lvl="0" algn="just"/>
            <a:endParaRPr lang="cs-CZ" sz="2400" b="1" dirty="0"/>
          </a:p>
          <a:p>
            <a:pPr lvl="0" algn="just"/>
            <a:r>
              <a:rPr lang="cs-CZ" sz="2000" dirty="0"/>
              <a:t>Výše podpory se stanovuje bez ohledu na to, zda se jedná o PV nebo EV.</a:t>
            </a:r>
          </a:p>
          <a:p>
            <a:pPr lvl="0" algn="just"/>
            <a:endParaRPr lang="cs-CZ" sz="2400" b="1" dirty="0"/>
          </a:p>
          <a:p>
            <a:pPr lvl="0" algn="just"/>
            <a:endParaRPr lang="cs-CZ" sz="2000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70C9474E-8814-450D-A373-E8FA780D44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245920"/>
              </p:ext>
            </p:extLst>
          </p:nvPr>
        </p:nvGraphicFramePr>
        <p:xfrm>
          <a:off x="370451" y="2564904"/>
          <a:ext cx="8147248" cy="3168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624">
                  <a:extLst>
                    <a:ext uri="{9D8B030D-6E8A-4147-A177-3AD203B41FA5}">
                      <a16:colId xmlns:a16="http://schemas.microsoft.com/office/drawing/2014/main" val="831134078"/>
                    </a:ext>
                  </a:extLst>
                </a:gridCol>
                <a:gridCol w="4073624">
                  <a:extLst>
                    <a:ext uri="{9D8B030D-6E8A-4147-A177-3AD203B41FA5}">
                      <a16:colId xmlns:a16="http://schemas.microsoft.com/office/drawing/2014/main" val="2872911937"/>
                    </a:ext>
                  </a:extLst>
                </a:gridCol>
              </a:tblGrid>
              <a:tr h="633671">
                <a:tc>
                  <a:txBody>
                    <a:bodyPr/>
                    <a:lstStyle/>
                    <a:p>
                      <a:r>
                        <a:rPr lang="cs-CZ" dirty="0"/>
                        <a:t>Typy uchazečů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Maximální intenzita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575291"/>
                  </a:ext>
                </a:extLst>
              </a:tr>
              <a:tr h="633671">
                <a:tc>
                  <a:txBody>
                    <a:bodyPr/>
                    <a:lstStyle/>
                    <a:p>
                      <a:r>
                        <a:rPr lang="cs-CZ" dirty="0"/>
                        <a:t>Malý podnik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053355"/>
                  </a:ext>
                </a:extLst>
              </a:tr>
              <a:tr h="633671">
                <a:tc>
                  <a:txBody>
                    <a:bodyPr/>
                    <a:lstStyle/>
                    <a:p>
                      <a:r>
                        <a:rPr lang="cs-CZ" dirty="0"/>
                        <a:t>Střední podnik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716573"/>
                  </a:ext>
                </a:extLst>
              </a:tr>
              <a:tr h="633671">
                <a:tc>
                  <a:txBody>
                    <a:bodyPr/>
                    <a:lstStyle/>
                    <a:p>
                      <a:r>
                        <a:rPr lang="cs-CZ" dirty="0"/>
                        <a:t>Velký podnik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043717"/>
                  </a:ext>
                </a:extLst>
              </a:tr>
              <a:tr h="633671">
                <a:tc>
                  <a:txBody>
                    <a:bodyPr/>
                    <a:lstStyle/>
                    <a:p>
                      <a:r>
                        <a:rPr lang="cs-CZ" dirty="0"/>
                        <a:t>Výzkumná organizace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722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268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692696"/>
            <a:ext cx="7344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Příjmy z komercializačních aktivit</a:t>
            </a:r>
            <a:endParaRPr lang="cs-CZ" sz="2800" b="1" dirty="0">
              <a:latin typeface="+mj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719" cy="46486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0364" y="1455888"/>
            <a:ext cx="8363272" cy="4968552"/>
          </a:xfrm>
        </p:spPr>
        <p:txBody>
          <a:bodyPr/>
          <a:lstStyle/>
          <a:p>
            <a:pPr lvl="0" algn="just"/>
            <a:r>
              <a:rPr lang="cs-CZ" sz="2000" dirty="0"/>
              <a:t>Příjmy z komercializačních aktivit v objemu </a:t>
            </a:r>
            <a:r>
              <a:rPr lang="cs-CZ" sz="2000" b="1" dirty="0"/>
              <a:t>alespoň 19% z požadované celkové podpory</a:t>
            </a:r>
            <a:r>
              <a:rPr lang="cs-CZ" sz="2000" dirty="0"/>
              <a:t>:</a:t>
            </a:r>
          </a:p>
          <a:p>
            <a:pPr marL="342900" lvl="0" indent="-342900" algn="l">
              <a:buFont typeface="Wingdings" panose="05000000000000000000" pitchFamily="2" charset="2"/>
              <a:buChar char="ü"/>
            </a:pPr>
            <a:r>
              <a:rPr lang="cs-CZ" sz="2000" dirty="0"/>
              <a:t>příjmy ze smluvního výzkumu; </a:t>
            </a:r>
          </a:p>
          <a:p>
            <a:pPr marL="342900" lvl="0" indent="-342900" algn="l">
              <a:buFont typeface="Wingdings" panose="05000000000000000000" pitchFamily="2" charset="2"/>
              <a:buChar char="ü"/>
            </a:pPr>
            <a:r>
              <a:rPr lang="cs-CZ" sz="2000" dirty="0"/>
              <a:t>příjmy z licencí; </a:t>
            </a:r>
          </a:p>
          <a:p>
            <a:pPr marL="342900" lvl="0" indent="-342900" algn="l">
              <a:buFont typeface="Wingdings" panose="05000000000000000000" pitchFamily="2" charset="2"/>
              <a:buChar char="ü"/>
            </a:pPr>
            <a:r>
              <a:rPr lang="cs-CZ" sz="2000" dirty="0"/>
              <a:t>náklady výzkumné organizace uhrazené podnikem v rámci řešení projektů </a:t>
            </a:r>
            <a:r>
              <a:rPr lang="cs-CZ" sz="2000" dirty="0" err="1"/>
              <a:t>kolaborativního</a:t>
            </a:r>
            <a:r>
              <a:rPr lang="cs-CZ" sz="2000" dirty="0"/>
              <a:t> výzkumu, tzn. formou účinné spolupráce, na které nebyla poskytnuta účelová veřejná podpora; </a:t>
            </a:r>
          </a:p>
          <a:p>
            <a:pPr marL="342900" lvl="0" indent="-342900" algn="l">
              <a:buFont typeface="Wingdings" panose="05000000000000000000" pitchFamily="2" charset="2"/>
              <a:buChar char="ü"/>
            </a:pPr>
            <a:r>
              <a:rPr lang="cs-CZ" sz="2000" dirty="0"/>
              <a:t>ostatní (příjemce sám upřesní tento typ příjmů);</a:t>
            </a:r>
          </a:p>
          <a:p>
            <a:pPr marL="358775" lvl="0" algn="l">
              <a:tabLst>
                <a:tab pos="358775" algn="l"/>
              </a:tabLst>
            </a:pPr>
            <a:r>
              <a:rPr lang="cs-CZ" sz="2000" b="1" dirty="0">
                <a:solidFill>
                  <a:srgbClr val="C00000"/>
                </a:solidFill>
              </a:rPr>
              <a:t>Podmínka příjmu z komercializačních aktivit v objemu min. 19% musí být splněna celkem za projekt,  ale týká se pouze pracovišť výzkumných organizací.</a:t>
            </a:r>
          </a:p>
          <a:p>
            <a:pPr lvl="0" algn="l"/>
            <a:r>
              <a:rPr lang="cs-CZ" sz="2000" dirty="0"/>
              <a:t>Ve finančním plánu se vyplňují příjmy z komercializace za všechna pracoviště, ale indikátor min. 19% se týká pouze výzkumných organizací.</a:t>
            </a:r>
          </a:p>
          <a:p>
            <a:pPr lvl="0" algn="l"/>
            <a:endParaRPr lang="cs-CZ" sz="20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1C36ACE-3C8F-4B90-80E6-ABA30DB7D1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9979" y="4355571"/>
            <a:ext cx="585597" cy="58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11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563336"/>
            <a:ext cx="7344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Vymezení se k obdobným projektům </a:t>
            </a:r>
            <a:endParaRPr lang="cs-CZ" sz="2800" b="1" dirty="0">
              <a:latin typeface="+mj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719" cy="46486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0364" y="1455888"/>
            <a:ext cx="8363272" cy="4968552"/>
          </a:xfrm>
        </p:spPr>
        <p:txBody>
          <a:bodyPr/>
          <a:lstStyle/>
          <a:p>
            <a:pPr marL="631825" algn="l"/>
            <a:r>
              <a:rPr lang="cs-CZ" sz="2400" dirty="0"/>
              <a:t>Uchazeči (zejména </a:t>
            </a:r>
            <a:r>
              <a:rPr lang="cs-CZ" sz="2400" b="1" dirty="0"/>
              <a:t>v případě shody klíčové osoby v řešitelském týmu </a:t>
            </a:r>
            <a:r>
              <a:rPr lang="cs-CZ" sz="2400" dirty="0"/>
              <a:t>a v případě podobného zaměření návrhu projektu) jsou povinni uvést vlastní:</a:t>
            </a:r>
          </a:p>
          <a:p>
            <a:pPr marL="614363" indent="-342900" algn="l">
              <a:buFont typeface="Wingdings" panose="05000000000000000000" pitchFamily="2" charset="2"/>
              <a:buChar char="ü"/>
            </a:pPr>
            <a:r>
              <a:rPr lang="cs-CZ" sz="2600" b="1" dirty="0"/>
              <a:t>ukončené projekty (návaznosti)</a:t>
            </a:r>
          </a:p>
          <a:p>
            <a:pPr marL="614363" indent="-342900" algn="l">
              <a:buFont typeface="Wingdings" panose="05000000000000000000" pitchFamily="2" charset="2"/>
              <a:buChar char="ü"/>
            </a:pPr>
            <a:r>
              <a:rPr lang="cs-CZ" sz="2600" b="1" dirty="0"/>
              <a:t>aktuálně řešené související projekty (odlišnosti)</a:t>
            </a:r>
          </a:p>
          <a:p>
            <a:pPr marL="614363" indent="-342900" algn="l">
              <a:buFont typeface="Wingdings" panose="05000000000000000000" pitchFamily="2" charset="2"/>
              <a:buChar char="ü"/>
            </a:pPr>
            <a:r>
              <a:rPr lang="cs-CZ" sz="2600" b="1" dirty="0"/>
              <a:t>návrhy projektů souběžně podávané do této či jiných veřejných soutěží (popsat odlišnosti, případně deklarovat, že v případě podpoření obou projektů bude smlouva uzavřena jen jedna)</a:t>
            </a:r>
            <a:endParaRPr lang="cs-CZ" sz="2600" dirty="0"/>
          </a:p>
          <a:p>
            <a:pPr lvl="0" algn="l"/>
            <a:endParaRPr lang="cs-CZ" sz="20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1C36ACE-3C8F-4B90-80E6-ABA30DB7D1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5536" y="1628801"/>
            <a:ext cx="57606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1599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VUT">
      <a:dk1>
        <a:srgbClr val="000000"/>
      </a:dk1>
      <a:lt1>
        <a:srgbClr val="FFFFFF"/>
      </a:lt1>
      <a:dk2>
        <a:srgbClr val="595959"/>
      </a:dk2>
      <a:lt2>
        <a:srgbClr val="F1F5F5"/>
      </a:lt2>
      <a:accent1>
        <a:srgbClr val="C00000"/>
      </a:accent1>
      <a:accent2>
        <a:srgbClr val="FF0000"/>
      </a:accent2>
      <a:accent3>
        <a:srgbClr val="FFC000"/>
      </a:accent3>
      <a:accent4>
        <a:srgbClr val="FFFF00"/>
      </a:accent4>
      <a:accent5>
        <a:srgbClr val="B0F0C1"/>
      </a:accent5>
      <a:accent6>
        <a:srgbClr val="92CDDC"/>
      </a:accent6>
      <a:hlink>
        <a:srgbClr val="31859B"/>
      </a:hlink>
      <a:folHlink>
        <a:srgbClr val="205867"/>
      </a:folHlink>
    </a:clrScheme>
    <a:fontScheme name="VU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26987</TotalTime>
  <Words>1488</Words>
  <Application>Microsoft Office PowerPoint</Application>
  <PresentationFormat>Předvádění na obrazovce (4:3)</PresentationFormat>
  <Paragraphs>160</Paragraphs>
  <Slides>18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Times New Roman</vt:lpstr>
      <vt:lpstr>Wingdings</vt:lpstr>
      <vt:lpstr>Motiv systému Office</vt:lpstr>
      <vt:lpstr>Prezentace aplikace PowerPoint</vt:lpstr>
      <vt:lpstr> PROGRAM Národní centra kompetence 2 </vt:lpstr>
      <vt:lpstr>Prezentace aplikace PowerPoint</vt:lpstr>
      <vt:lpstr>Prioritní výzkumná témata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Vaňková Marta</dc:creator>
  <cp:lastModifiedBy>Legátová Martina (38277)</cp:lastModifiedBy>
  <cp:revision>333</cp:revision>
  <cp:lastPrinted>2022-02-16T08:15:38Z</cp:lastPrinted>
  <dcterms:created xsi:type="dcterms:W3CDTF">2016-01-14T08:43:43Z</dcterms:created>
  <dcterms:modified xsi:type="dcterms:W3CDTF">2022-02-16T08:37:11Z</dcterms:modified>
</cp:coreProperties>
</file>